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9" r:id="rId4"/>
    <p:sldId id="264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22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4992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0009"/>
            <a:ext cx="9905998" cy="3891192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5887-BED1-27CF-436C-51F64F747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布兰戴斯大学中文项目</a:t>
            </a:r>
            <a:br>
              <a:rPr lang="en-US" sz="6000" dirty="0"/>
            </a:br>
            <a:r>
              <a:rPr lang="en-US" sz="6000" dirty="0" err="1"/>
              <a:t>在电写方面的探索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87428-3907-EE0F-9D8A-91DF1561C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陆熙雯</a:t>
            </a:r>
            <a:endParaRPr lang="en-US" sz="2800" dirty="0"/>
          </a:p>
          <a:p>
            <a:r>
              <a:rPr lang="en-US" sz="2800" dirty="0" err="1"/>
              <a:t>xiwenlu@brandeis.edu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876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D998-A21B-5EC0-0FF7-49C498EA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1.</a:t>
            </a:r>
            <a:r>
              <a:rPr lang="zh-CN" altLang="en-US" sz="3600" dirty="0"/>
              <a:t> 采用电写的理由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3A0A-4853-4769-969B-B1E37176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83830"/>
            <a:ext cx="9905998" cy="4811841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学校环境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：没有中文系，没有中文专业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学生反馈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1.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学习压力大； 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没有成就感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教师反馈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：不能降低标准</a:t>
            </a: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改革的基本原则：</a:t>
            </a: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2000" dirty="0">
                <a:effectLst/>
              </a:rPr>
              <a:t>学习内容不能少</a:t>
            </a:r>
            <a:endParaRPr lang="en-US" sz="2000" dirty="0">
              <a:effectLst/>
            </a:endParaRPr>
          </a:p>
          <a:p>
            <a:pPr lvl="1"/>
            <a:r>
              <a:rPr lang="zh-CN" altLang="en-US" sz="2000" dirty="0">
                <a:effectLst/>
              </a:rPr>
              <a:t>听说是关键</a:t>
            </a:r>
            <a:endParaRPr lang="en-US" altLang="zh-CN" sz="2000" dirty="0">
              <a:effectLst/>
            </a:endParaRPr>
          </a:p>
          <a:p>
            <a:pPr lvl="1"/>
            <a:r>
              <a:rPr lang="zh-CN" altLang="en-US" sz="2000" dirty="0">
                <a:effectLst/>
              </a:rPr>
              <a:t>必须读汉字而不是拼音</a:t>
            </a:r>
            <a:endParaRPr lang="en-US" altLang="zh-CN" sz="2000" dirty="0">
              <a:effectLst/>
            </a:endParaRPr>
          </a:p>
          <a:p>
            <a:pPr lvl="1"/>
            <a:r>
              <a:rPr lang="zh-CN" altLang="en-US" sz="2000" dirty="0">
                <a:effectLst/>
              </a:rPr>
              <a:t>学生能获得学习的成就感</a:t>
            </a:r>
            <a:endParaRPr lang="en-US" sz="2000" dirty="0"/>
          </a:p>
          <a:p>
            <a:r>
              <a:rPr lang="en-US" sz="2800" dirty="0"/>
              <a:t>从</a:t>
            </a:r>
            <a:r>
              <a:rPr lang="en-US" altLang="zh-CN" sz="2800" dirty="0"/>
              <a:t>2007</a:t>
            </a:r>
            <a:r>
              <a:rPr lang="zh-CN" altLang="en-US" sz="2800" dirty="0"/>
              <a:t>年开始一年级试行用电写输入代替手写</a:t>
            </a:r>
            <a:r>
              <a:rPr lang="en-US" altLang="zh-CN" sz="2800" dirty="0"/>
              <a:t>, 2010</a:t>
            </a:r>
            <a:r>
              <a:rPr lang="zh-CN" altLang="en-US" sz="2800" dirty="0"/>
              <a:t>年起所有年级实行电写教学</a:t>
            </a: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941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E20-B0C2-25DC-57AA-65B18C15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2.</a:t>
            </a:r>
            <a:r>
              <a:rPr lang="zh-CN" altLang="en-US" sz="3600" dirty="0"/>
              <a:t> 电写教学实践：总体要求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75E1-7CFB-C48E-8996-49BB32E14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Brandeis Slogan: You Can Learn Chinese 4 Times Faster Than National Standard!</a:t>
            </a:r>
          </a:p>
          <a:p>
            <a:r>
              <a:rPr lang="zh-CN" altLang="en-US" sz="2800" dirty="0"/>
              <a:t>一年级：要求听说读打，不要求手写汉字</a:t>
            </a:r>
            <a:endParaRPr lang="en-US" altLang="zh-CN" sz="2800" dirty="0"/>
          </a:p>
          <a:p>
            <a:r>
              <a:rPr lang="zh-CN" altLang="en-US" sz="2800" dirty="0"/>
              <a:t>二年级：要求听说读打，开始接触手写汉字，不考手写。</a:t>
            </a:r>
            <a:endParaRPr lang="en-US" altLang="zh-CN" sz="2800" dirty="0"/>
          </a:p>
          <a:p>
            <a:r>
              <a:rPr lang="zh-CN" altLang="en-US" sz="2800" dirty="0"/>
              <a:t>三年级及以上：不要求手写汉字，但学生可以选择，考试可手写可打字。</a:t>
            </a:r>
            <a:endParaRPr lang="en-US" altLang="zh-CN" sz="2800" dirty="0"/>
          </a:p>
          <a:p>
            <a:r>
              <a:rPr lang="zh-CN" altLang="en-US" sz="2800" dirty="0">
                <a:solidFill>
                  <a:srgbClr val="FFC000"/>
                </a:solidFill>
              </a:rPr>
              <a:t>所有年级严格要求：</a:t>
            </a:r>
            <a:endParaRPr lang="en-US" altLang="zh-CN" sz="2800" dirty="0">
              <a:solidFill>
                <a:srgbClr val="FFC000"/>
              </a:solidFill>
            </a:endParaRPr>
          </a:p>
          <a:p>
            <a:r>
              <a:rPr lang="zh-CN" altLang="en-US" sz="2800" dirty="0">
                <a:solidFill>
                  <a:srgbClr val="FFC000"/>
                </a:solidFill>
              </a:rPr>
              <a:t>必须认读汉字而非拼音；必须打出汉字而非拼音；增加阅读量和写作量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4B7B-7D4C-D064-4C35-3ADDFC7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2.</a:t>
            </a:r>
            <a:r>
              <a:rPr lang="zh-CN" altLang="en-US" sz="3600" dirty="0"/>
              <a:t> 电写教学实践：实施原则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2BD2-25BB-55DF-B993-654857AFC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09" y="1900009"/>
            <a:ext cx="6528114" cy="3891192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n-US" alt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电脑输入汉字要从第一天学起</a:t>
            </a:r>
            <a:endParaRPr lang="en-US" alt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Tx/>
              <a:buAutoNum type="arabicPeriod"/>
            </a:pPr>
            <a:r>
              <a:rPr lang="en-US" alt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初学阶段采用整词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en-US" alt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整句输入的方法</a:t>
            </a:r>
            <a:endParaRPr lang="en-US" alt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Tx/>
              <a:buAutoNum type="arabicPeriod"/>
            </a:pPr>
            <a:r>
              <a:rPr lang="en-US" alt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强化语音、词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en-US" alt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和意义的一体化练习</a:t>
            </a:r>
            <a:endParaRPr lang="en-US" alt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Tx/>
              <a:buAutoNum type="arabicPeriod"/>
            </a:pP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加强阅读理解练习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Tx/>
              <a:buAutoNum type="arabicPeriod"/>
            </a:pPr>
            <a:r>
              <a:rPr lang="en-US" alt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教会学生正确使用在线词典等工具</a:t>
            </a:r>
            <a:endParaRPr lang="zh-CN" alt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78DA4-363C-F7B4-C039-0248177B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622" y="3900386"/>
            <a:ext cx="4864274" cy="2907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E3019D-0B24-734D-6550-83252A754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622" y="75156"/>
            <a:ext cx="4864274" cy="37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0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2269-D69C-5907-BF7E-F756750F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3.</a:t>
            </a:r>
            <a:r>
              <a:rPr lang="zh-CN" altLang="en-US" sz="3600" dirty="0"/>
              <a:t> 电写教学的收获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CE1B-F48E-8E8D-BB02-C7E39285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4" y="2042567"/>
            <a:ext cx="4931763" cy="4515633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学生不再觉得中文费时间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学生学习成就感提高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800" dirty="0"/>
              <a:t>第一天可以写出句子</a:t>
            </a:r>
          </a:p>
          <a:p>
            <a:r>
              <a:rPr lang="zh-CN" altLang="en-US" sz="2800" dirty="0"/>
              <a:t>第三周可以写电子邮件</a:t>
            </a:r>
          </a:p>
          <a:p>
            <a:r>
              <a:rPr lang="zh-CN" altLang="en-US" sz="2800" dirty="0"/>
              <a:t>60课时后可以写中文长信</a:t>
            </a:r>
          </a:p>
          <a:p>
            <a:r>
              <a:rPr lang="zh-CN" altLang="en-US" sz="2800" dirty="0"/>
              <a:t>480课时（四年）可以接近或达到</a:t>
            </a:r>
            <a:r>
              <a:rPr lang="en-US" altLang="zh-CN" sz="2800" dirty="0"/>
              <a:t> high advanced </a:t>
            </a:r>
            <a:r>
              <a:rPr lang="zh-CN" altLang="en-US" sz="2800" dirty="0"/>
              <a:t>水平</a:t>
            </a:r>
          </a:p>
          <a:p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E4ECE-9677-C104-A585-C3CF8784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440" y="591451"/>
            <a:ext cx="6559805" cy="56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9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A211-21D6-4E75-5046-13959A21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4.</a:t>
            </a:r>
            <a:r>
              <a:rPr lang="zh-CN" altLang="en-US" sz="3600" dirty="0"/>
              <a:t> 电写教学的挑战及应对策略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BD381-FBEB-F5D7-94D0-B549643F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43987"/>
            <a:ext cx="9905998" cy="520158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忘得快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“警察”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打错字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、错词</a:t>
            </a:r>
            <a:endParaRPr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初期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</a:rPr>
              <a:t>vs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出去；</a:t>
            </a:r>
            <a:r>
              <a:rPr lang="zh-CN" altLang="en-US" sz="2000" dirty="0"/>
              <a:t>我吨钢你 (dung &gt;&gt; deng)；学校很飘零；煮好</a:t>
            </a:r>
            <a:r>
              <a:rPr lang="en-US" altLang="zh-CN" sz="2000" dirty="0">
                <a:sym typeface="Wingdings" pitchFamily="2" charset="2"/>
              </a:rPr>
              <a:t></a:t>
            </a:r>
            <a:r>
              <a:rPr lang="zh-CN" altLang="en-US" sz="2000" dirty="0"/>
              <a:t>祝好 （冯禹，杨清钰，</a:t>
            </a:r>
            <a:r>
              <a:rPr lang="en-US" altLang="zh-CN" sz="2000" dirty="0"/>
              <a:t>2013</a:t>
            </a:r>
            <a:r>
              <a:rPr lang="zh-CN" altLang="en-US" sz="2000" dirty="0"/>
              <a:t>）</a:t>
            </a:r>
          </a:p>
          <a:p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网络词典的使用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sz="2000" dirty="0" err="1">
                <a:latin typeface="SimSun" panose="02010600030101010101" pitchFamily="2" charset="-122"/>
                <a:ea typeface="SimSun" panose="02010600030101010101" pitchFamily="2" charset="-122"/>
              </a:rPr>
              <a:t>正确使用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sz="2000" dirty="0" err="1">
                <a:latin typeface="SimSun" panose="02010600030101010101" pitchFamily="2" charset="-122"/>
                <a:ea typeface="SimSun" panose="02010600030101010101" pitchFamily="2" charset="-122"/>
              </a:rPr>
              <a:t>明确规则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sz="2000" dirty="0" err="1">
                <a:latin typeface="SimSun" panose="02010600030101010101" pitchFamily="2" charset="-122"/>
                <a:ea typeface="SimSun" panose="02010600030101010101" pitchFamily="2" charset="-122"/>
              </a:rPr>
              <a:t>平时作业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sz="2000" dirty="0" err="1">
                <a:latin typeface="SimSun" panose="02010600030101010101" pitchFamily="2" charset="-122"/>
                <a:ea typeface="SimSun" panose="02010600030101010101" pitchFamily="2" charset="-122"/>
              </a:rPr>
              <a:t>考试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849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19753F-B6C2-DACC-52D1-9DD5C501A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584861"/>
          </a:xfrm>
        </p:spPr>
        <p:txBody>
          <a:bodyPr>
            <a:normAutofit/>
          </a:bodyPr>
          <a:lstStyle/>
          <a:p>
            <a:r>
              <a:rPr lang="en-US" sz="6000" dirty="0" err="1"/>
              <a:t>谢谢</a:t>
            </a:r>
            <a:endParaRPr lang="en-US" sz="6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69C4D5-8030-A21A-C01C-E80799770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陆熙雯</a:t>
            </a:r>
            <a:endParaRPr lang="en-US" sz="2800" dirty="0"/>
          </a:p>
          <a:p>
            <a:r>
              <a:rPr lang="en-US" sz="2800" dirty="0" err="1"/>
              <a:t>xiwenlu</a:t>
            </a:r>
            <a:r>
              <a:rPr lang="en-US" altLang="zh-CN" sz="2800" dirty="0" err="1"/>
              <a:t>@brandeis.edu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3677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1714</TotalTime>
  <Words>318</Words>
  <Application>Microsoft Macintosh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SimSun</vt:lpstr>
      <vt:lpstr>Arial</vt:lpstr>
      <vt:lpstr>Century Gothic</vt:lpstr>
      <vt:lpstr>Mesh</vt:lpstr>
      <vt:lpstr>布兰戴斯大学中文项目 在电写方面的探索</vt:lpstr>
      <vt:lpstr>1. 采用电写的理由</vt:lpstr>
      <vt:lpstr>2. 电写教学实践：总体要求</vt:lpstr>
      <vt:lpstr>2. 电写教学实践：实施原则</vt:lpstr>
      <vt:lpstr>3. 电写教学的收获</vt:lpstr>
      <vt:lpstr>4. 电写教学的挑战及应对策略</vt:lpstr>
      <vt:lpstr>谢谢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布兰戴斯大学中文项目 在电写方面的探索</dc:title>
  <dc:creator>Microsoft Office User</dc:creator>
  <cp:lastModifiedBy>Xiwen Lu</cp:lastModifiedBy>
  <cp:revision>7</cp:revision>
  <dcterms:created xsi:type="dcterms:W3CDTF">2022-07-28T14:07:16Z</dcterms:created>
  <dcterms:modified xsi:type="dcterms:W3CDTF">2022-07-30T23:47:05Z</dcterms:modified>
</cp:coreProperties>
</file>