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2"/>
  </p:notesMasterIdLst>
  <p:handoutMasterIdLst>
    <p:handoutMasterId r:id="rId23"/>
  </p:handoutMasterIdLst>
  <p:sldIdLst>
    <p:sldId id="256" r:id="rId5"/>
    <p:sldId id="257" r:id="rId6"/>
    <p:sldId id="258" r:id="rId7"/>
    <p:sldId id="260" r:id="rId8"/>
    <p:sldId id="259" r:id="rId9"/>
    <p:sldId id="261" r:id="rId10"/>
    <p:sldId id="262" r:id="rId11"/>
    <p:sldId id="263" r:id="rId12"/>
    <p:sldId id="264" r:id="rId13"/>
    <p:sldId id="265" r:id="rId14"/>
    <p:sldId id="273" r:id="rId15"/>
    <p:sldId id="266" r:id="rId16"/>
    <p:sldId id="267" r:id="rId17"/>
    <p:sldId id="270" r:id="rId18"/>
    <p:sldId id="271" r:id="rId19"/>
    <p:sldId id="275"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402" autoAdjust="0"/>
  </p:normalViewPr>
  <p:slideViewPr>
    <p:cSldViewPr snapToGrid="0">
      <p:cViewPr varScale="1">
        <p:scale>
          <a:sx n="69" d="100"/>
          <a:sy n="69" d="100"/>
        </p:scale>
        <p:origin x="1234" y="62"/>
      </p:cViewPr>
      <p:guideLst/>
    </p:cSldViewPr>
  </p:slideViewPr>
  <p:notesTextViewPr>
    <p:cViewPr>
      <p:scale>
        <a:sx n="1" d="1"/>
        <a:sy n="1" d="1"/>
      </p:scale>
      <p:origin x="0" y="0"/>
    </p:cViewPr>
  </p:notesTextViewPr>
  <p:sorterViewPr>
    <p:cViewPr>
      <p:scale>
        <a:sx n="100" d="100"/>
        <a:sy n="100" d="100"/>
      </p:scale>
      <p:origin x="0" y="-4675"/>
    </p:cViewPr>
  </p:sorterViewPr>
  <p:notesViewPr>
    <p:cSldViewPr snapToGrid="0">
      <p:cViewPr varScale="1">
        <p:scale>
          <a:sx n="60" d="100"/>
          <a:sy n="60" d="100"/>
        </p:scale>
        <p:origin x="167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hyperlink" Target="https://effectivelanguagelearning.com/language-guide/romanian-language" TargetMode="External"/><Relationship Id="rId13" Type="http://schemas.openxmlformats.org/officeDocument/2006/relationships/hyperlink" Target="https://effectivelanguagelearning.com/language-guide/albanian-language" TargetMode="External"/><Relationship Id="rId18" Type="http://schemas.openxmlformats.org/officeDocument/2006/relationships/hyperlink" Target="https://effectivelanguagelearning.com/language-guide/bulgarian-language" TargetMode="External"/><Relationship Id="rId26" Type="http://schemas.openxmlformats.org/officeDocument/2006/relationships/hyperlink" Target="https://effectivelanguagelearning.com/language-guide/cantonese-chinese-language" TargetMode="External"/><Relationship Id="rId3" Type="http://schemas.openxmlformats.org/officeDocument/2006/relationships/hyperlink" Target="https://effectivelanguagelearning.com/language-guide/dutch-language" TargetMode="External"/><Relationship Id="rId21" Type="http://schemas.openxmlformats.org/officeDocument/2006/relationships/hyperlink" Target="https://effectivelanguagelearning.com/language-guide/estonian-language" TargetMode="External"/><Relationship Id="rId7" Type="http://schemas.openxmlformats.org/officeDocument/2006/relationships/hyperlink" Target="https://effectivelanguagelearning.com/language-guide/portuguese-language" TargetMode="External"/><Relationship Id="rId12" Type="http://schemas.openxmlformats.org/officeDocument/2006/relationships/hyperlink" Target="https://effectivelanguagelearning.com/language-guide/german" TargetMode="External"/><Relationship Id="rId17" Type="http://schemas.openxmlformats.org/officeDocument/2006/relationships/hyperlink" Target="https://effectivelanguagelearning.com/language-guide/bosnian-language" TargetMode="External"/><Relationship Id="rId25" Type="http://schemas.openxmlformats.org/officeDocument/2006/relationships/hyperlink" Target="https://effectivelanguagelearning.com/language-guide/hebrew-language" TargetMode="External"/><Relationship Id="rId2" Type="http://schemas.openxmlformats.org/officeDocument/2006/relationships/hyperlink" Target="https://effectivelanguagelearning.com/language-guide/danish-language" TargetMode="External"/><Relationship Id="rId16" Type="http://schemas.openxmlformats.org/officeDocument/2006/relationships/hyperlink" Target="https://effectivelanguagelearning.com/language-guide/azerbaijani-language" TargetMode="External"/><Relationship Id="rId20" Type="http://schemas.openxmlformats.org/officeDocument/2006/relationships/hyperlink" Target="https://effectivelanguagelearning.com/language-guide/czech-language" TargetMode="External"/><Relationship Id="rId29" Type="http://schemas.openxmlformats.org/officeDocument/2006/relationships/hyperlink" Target="https://effectivelanguagelearning.com/language-guide/korean-language" TargetMode="External"/><Relationship Id="rId1" Type="http://schemas.openxmlformats.org/officeDocument/2006/relationships/hyperlink" Target="https://effectivelanguagelearning.com/language-guide/afrikaans-language" TargetMode="External"/><Relationship Id="rId6" Type="http://schemas.openxmlformats.org/officeDocument/2006/relationships/hyperlink" Target="https://effectivelanguagelearning.com/language-guide/norwegian-language" TargetMode="External"/><Relationship Id="rId11" Type="http://schemas.openxmlformats.org/officeDocument/2006/relationships/hyperlink" Target="https://effectivelanguagelearning.com/language-guide/arabic-language" TargetMode="External"/><Relationship Id="rId24" Type="http://schemas.openxmlformats.org/officeDocument/2006/relationships/hyperlink" Target="https://effectivelanguagelearning.com/language-guide/greek-language" TargetMode="External"/><Relationship Id="rId32" Type="http://schemas.openxmlformats.org/officeDocument/2006/relationships/hyperlink" Target="https://effectivelanguagelearning.com/language-guide/swahili-language" TargetMode="External"/><Relationship Id="rId5" Type="http://schemas.openxmlformats.org/officeDocument/2006/relationships/hyperlink" Target="https://effectivelanguagelearning.com/language-guide/italian" TargetMode="External"/><Relationship Id="rId15" Type="http://schemas.openxmlformats.org/officeDocument/2006/relationships/hyperlink" Target="https://effectivelanguagelearning.com/language-guide/armenian-language" TargetMode="External"/><Relationship Id="rId23" Type="http://schemas.openxmlformats.org/officeDocument/2006/relationships/hyperlink" Target="https://effectivelanguagelearning.com/language-guide/georgian-language" TargetMode="External"/><Relationship Id="rId28" Type="http://schemas.openxmlformats.org/officeDocument/2006/relationships/hyperlink" Target="https://effectivelanguagelearning.com/language-guide/japanese-language" TargetMode="External"/><Relationship Id="rId10" Type="http://schemas.openxmlformats.org/officeDocument/2006/relationships/hyperlink" Target="https://effectivelanguagelearning.com/language-guide/swedish-language" TargetMode="External"/><Relationship Id="rId19" Type="http://schemas.openxmlformats.org/officeDocument/2006/relationships/hyperlink" Target="https://effectivelanguagelearning.com/language-guide/burmese-language" TargetMode="External"/><Relationship Id="rId31" Type="http://schemas.openxmlformats.org/officeDocument/2006/relationships/hyperlink" Target="https://effectivelanguagelearning.com/language-guide/malaysian-language" TargetMode="External"/><Relationship Id="rId4" Type="http://schemas.openxmlformats.org/officeDocument/2006/relationships/hyperlink" Target="https://effectivelanguagelearning.com/language-guide/french" TargetMode="External"/><Relationship Id="rId9" Type="http://schemas.openxmlformats.org/officeDocument/2006/relationships/hyperlink" Target="https://effectivelanguagelearning.com/language-guide/spanish" TargetMode="External"/><Relationship Id="rId14" Type="http://schemas.openxmlformats.org/officeDocument/2006/relationships/hyperlink" Target="https://effectivelanguagelearning.com/language-guide/amharic-language" TargetMode="External"/><Relationship Id="rId22" Type="http://schemas.openxmlformats.org/officeDocument/2006/relationships/hyperlink" Target="https://effectivelanguagelearning.com/language-guide/finnish-language" TargetMode="External"/><Relationship Id="rId27" Type="http://schemas.openxmlformats.org/officeDocument/2006/relationships/hyperlink" Target="https://effectivelanguagelearning.com/language-guide/mandarin-chinese-language" TargetMode="External"/><Relationship Id="rId30" Type="http://schemas.openxmlformats.org/officeDocument/2006/relationships/hyperlink" Target="https://effectivelanguagelearning.com/language-guide/indonesian-language"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effectivelanguagelearning.com/language-guide/romanian-language" TargetMode="External"/><Relationship Id="rId13" Type="http://schemas.openxmlformats.org/officeDocument/2006/relationships/hyperlink" Target="https://effectivelanguagelearning.com/language-guide/amharic-language" TargetMode="External"/><Relationship Id="rId18" Type="http://schemas.openxmlformats.org/officeDocument/2006/relationships/hyperlink" Target="https://effectivelanguagelearning.com/language-guide/burmese-language" TargetMode="External"/><Relationship Id="rId26" Type="http://schemas.openxmlformats.org/officeDocument/2006/relationships/hyperlink" Target="https://effectivelanguagelearning.com/language-guide/cantonese-chinese-language" TargetMode="External"/><Relationship Id="rId3" Type="http://schemas.openxmlformats.org/officeDocument/2006/relationships/hyperlink" Target="https://effectivelanguagelearning.com/language-guide/dutch-language" TargetMode="External"/><Relationship Id="rId21" Type="http://schemas.openxmlformats.org/officeDocument/2006/relationships/hyperlink" Target="https://effectivelanguagelearning.com/language-guide/finnish-language" TargetMode="External"/><Relationship Id="rId7" Type="http://schemas.openxmlformats.org/officeDocument/2006/relationships/hyperlink" Target="https://effectivelanguagelearning.com/language-guide/portuguese-language" TargetMode="External"/><Relationship Id="rId12" Type="http://schemas.openxmlformats.org/officeDocument/2006/relationships/hyperlink" Target="https://effectivelanguagelearning.com/language-guide/albanian-language" TargetMode="External"/><Relationship Id="rId17" Type="http://schemas.openxmlformats.org/officeDocument/2006/relationships/hyperlink" Target="https://effectivelanguagelearning.com/language-guide/bulgarian-language" TargetMode="External"/><Relationship Id="rId25" Type="http://schemas.openxmlformats.org/officeDocument/2006/relationships/hyperlink" Target="https://effectivelanguagelearning.com/language-guide/arabic-language" TargetMode="External"/><Relationship Id="rId2" Type="http://schemas.openxmlformats.org/officeDocument/2006/relationships/hyperlink" Target="https://effectivelanguagelearning.com/language-guide/danish-language" TargetMode="External"/><Relationship Id="rId16" Type="http://schemas.openxmlformats.org/officeDocument/2006/relationships/hyperlink" Target="https://effectivelanguagelearning.com/language-guide/bosnian-language" TargetMode="External"/><Relationship Id="rId20" Type="http://schemas.openxmlformats.org/officeDocument/2006/relationships/hyperlink" Target="https://effectivelanguagelearning.com/language-guide/estonian-language" TargetMode="External"/><Relationship Id="rId29" Type="http://schemas.openxmlformats.org/officeDocument/2006/relationships/hyperlink" Target="https://effectivelanguagelearning.com/language-guide/korean-language" TargetMode="External"/><Relationship Id="rId1" Type="http://schemas.openxmlformats.org/officeDocument/2006/relationships/hyperlink" Target="https://effectivelanguagelearning.com/language-guide/afrikaans-language" TargetMode="External"/><Relationship Id="rId6" Type="http://schemas.openxmlformats.org/officeDocument/2006/relationships/hyperlink" Target="https://effectivelanguagelearning.com/language-guide/norwegian-language" TargetMode="External"/><Relationship Id="rId11" Type="http://schemas.openxmlformats.org/officeDocument/2006/relationships/hyperlink" Target="https://effectivelanguagelearning.com/language-guide/german" TargetMode="External"/><Relationship Id="rId24" Type="http://schemas.openxmlformats.org/officeDocument/2006/relationships/hyperlink" Target="https://effectivelanguagelearning.com/language-guide/hebrew-language" TargetMode="External"/><Relationship Id="rId32" Type="http://schemas.openxmlformats.org/officeDocument/2006/relationships/hyperlink" Target="https://effectivelanguagelearning.com/language-guide/swahili-language" TargetMode="External"/><Relationship Id="rId5" Type="http://schemas.openxmlformats.org/officeDocument/2006/relationships/hyperlink" Target="https://effectivelanguagelearning.com/language-guide/italian" TargetMode="External"/><Relationship Id="rId15" Type="http://schemas.openxmlformats.org/officeDocument/2006/relationships/hyperlink" Target="https://effectivelanguagelearning.com/language-guide/azerbaijani-language" TargetMode="External"/><Relationship Id="rId23" Type="http://schemas.openxmlformats.org/officeDocument/2006/relationships/hyperlink" Target="https://effectivelanguagelearning.com/language-guide/greek-language" TargetMode="External"/><Relationship Id="rId28" Type="http://schemas.openxmlformats.org/officeDocument/2006/relationships/hyperlink" Target="https://effectivelanguagelearning.com/language-guide/japanese-language" TargetMode="External"/><Relationship Id="rId10" Type="http://schemas.openxmlformats.org/officeDocument/2006/relationships/hyperlink" Target="https://effectivelanguagelearning.com/language-guide/swedish-language" TargetMode="External"/><Relationship Id="rId19" Type="http://schemas.openxmlformats.org/officeDocument/2006/relationships/hyperlink" Target="https://effectivelanguagelearning.com/language-guide/czech-language" TargetMode="External"/><Relationship Id="rId31" Type="http://schemas.openxmlformats.org/officeDocument/2006/relationships/hyperlink" Target="https://effectivelanguagelearning.com/language-guide/malaysian-language" TargetMode="External"/><Relationship Id="rId4" Type="http://schemas.openxmlformats.org/officeDocument/2006/relationships/hyperlink" Target="https://effectivelanguagelearning.com/language-guide/french" TargetMode="External"/><Relationship Id="rId9" Type="http://schemas.openxmlformats.org/officeDocument/2006/relationships/hyperlink" Target="https://effectivelanguagelearning.com/language-guide/spanish" TargetMode="External"/><Relationship Id="rId14" Type="http://schemas.openxmlformats.org/officeDocument/2006/relationships/hyperlink" Target="https://effectivelanguagelearning.com/language-guide/armenian-language" TargetMode="External"/><Relationship Id="rId22" Type="http://schemas.openxmlformats.org/officeDocument/2006/relationships/hyperlink" Target="https://effectivelanguagelearning.com/language-guide/georgian-language" TargetMode="External"/><Relationship Id="rId27" Type="http://schemas.openxmlformats.org/officeDocument/2006/relationships/hyperlink" Target="https://effectivelanguagelearning.com/language-guide/mandarin-chinese-language" TargetMode="External"/><Relationship Id="rId30" Type="http://schemas.openxmlformats.org/officeDocument/2006/relationships/hyperlink" Target="https://effectivelanguagelearning.com/language-guide/indonesian-languag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51337A-31FA-4717-B2BF-9243F96D2B9B}">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gm:t>
    </dgm:pt>
    <dgm:pt modelId="{A9294D65-F371-46C8-A624-E557E9DF1A30}" type="parTrans" cxnId="{9E6BB655-7FE4-4F8D-B1D2-F885E60B8754}">
      <dgm:prSet/>
      <dgm:spPr/>
      <dgm:t>
        <a:bodyPr/>
        <a:lstStyle/>
        <a:p>
          <a:endParaRPr lang="en-US"/>
        </a:p>
      </dgm:t>
    </dgm:pt>
    <dgm:pt modelId="{6799645E-F42F-43D8-B2EA-A1377D84D0B3}" type="sibTrans" cxnId="{9E6BB655-7FE4-4F8D-B1D2-F885E60B8754}">
      <dgm:prSet/>
      <dgm:spPr/>
      <dgm:t>
        <a:bodyPr/>
        <a:lstStyle/>
        <a:p>
          <a:endParaRPr lang="en-US"/>
        </a:p>
      </dgm:t>
    </dgm:pt>
    <dgm:pt modelId="{E40970FA-9468-4353-8343-FE5E2BEBB8B0}">
      <dgm:prSet phldrT="[Text]" custT="1"/>
      <dgm:spPr/>
      <dgm:t>
        <a:bodyPr/>
        <a:lstStyle/>
        <a:p>
          <a:r>
            <a:rPr lang="zh-CN" altLang="en-US" sz="2400" dirty="0">
              <a:latin typeface="Tahoma" panose="020B0604030504040204" pitchFamily="34" charset="0"/>
              <a:ea typeface="Tahoma" panose="020B0604030504040204" pitchFamily="34" charset="0"/>
              <a:cs typeface="Tahoma" panose="020B0604030504040204" pitchFamily="34" charset="0"/>
            </a:rPr>
            <a:t>汉字教学的困惑</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85FA6A33-9FA9-4134-A6A3-A5D4748A1779}" type="parTrans" cxnId="{A316347C-9D1A-43C6-BE2B-DC184440E1C9}">
      <dgm:prSet/>
      <dgm:spPr/>
      <dgm:t>
        <a:bodyPr/>
        <a:lstStyle/>
        <a:p>
          <a:endParaRPr lang="en-US"/>
        </a:p>
      </dgm:t>
    </dgm:pt>
    <dgm:pt modelId="{04FF68DF-CF36-4D12-9ECE-A3519B0AC88A}" type="sibTrans" cxnId="{A316347C-9D1A-43C6-BE2B-DC184440E1C9}">
      <dgm:prSet/>
      <dgm:spPr/>
      <dgm:t>
        <a:bodyPr/>
        <a:lstStyle/>
        <a:p>
          <a:endParaRPr lang="en-US"/>
        </a:p>
      </dgm:t>
    </dgm:pt>
    <dgm:pt modelId="{A7F7584C-6CC5-40A2-9566-2842A5DEA97A}">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        ?</a:t>
          </a:r>
        </a:p>
      </dgm:t>
    </dgm:pt>
    <dgm:pt modelId="{581272CD-5908-4C17-8E9B-8BF6DCE43C3E}" type="parTrans" cxnId="{F68422C1-CD34-4DED-AA4B-85EFFF4FE933}">
      <dgm:prSet/>
      <dgm:spPr/>
      <dgm:t>
        <a:bodyPr/>
        <a:lstStyle/>
        <a:p>
          <a:endParaRPr lang="en-US"/>
        </a:p>
      </dgm:t>
    </dgm:pt>
    <dgm:pt modelId="{C41ED6A4-512C-48AB-901D-671B73446005}" type="sibTrans" cxnId="{F68422C1-CD34-4DED-AA4B-85EFFF4FE933}">
      <dgm:prSet/>
      <dgm:spPr/>
      <dgm:t>
        <a:bodyPr/>
        <a:lstStyle/>
        <a:p>
          <a:endParaRPr lang="en-US"/>
        </a:p>
      </dgm:t>
    </dgm:pt>
    <dgm:pt modelId="{9D8DAFB6-C744-4BD6-B757-393BF647EBB6}">
      <dgm:prSet phldrT="[Text]" custT="1"/>
      <dgm:spPr/>
      <dgm:t>
        <a:bodyPr/>
        <a:lstStyle/>
        <a:p>
          <a:r>
            <a:rPr lang="zh-CN" altLang="en-US" sz="2400" dirty="0">
              <a:latin typeface="Tahoma" panose="020B0604030504040204" pitchFamily="34" charset="0"/>
              <a:ea typeface="Tahoma" panose="020B0604030504040204" pitchFamily="34" charset="0"/>
              <a:cs typeface="Tahoma" panose="020B0604030504040204" pitchFamily="34" charset="0"/>
            </a:rPr>
            <a:t>语言学习难度调查</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17C1C47E-8D1A-404A-B227-B017391CB5F6}" type="parTrans" cxnId="{56052809-46E4-4445-B520-94004C28BB9D}">
      <dgm:prSet/>
      <dgm:spPr/>
      <dgm:t>
        <a:bodyPr/>
        <a:lstStyle/>
        <a:p>
          <a:endParaRPr lang="en-US"/>
        </a:p>
      </dgm:t>
    </dgm:pt>
    <dgm:pt modelId="{C9B44773-68B1-427B-B9CA-0AEA186B621E}" type="sibTrans" cxnId="{56052809-46E4-4445-B520-94004C28BB9D}">
      <dgm:prSet/>
      <dgm:spPr/>
      <dgm:t>
        <a:bodyPr/>
        <a:lstStyle/>
        <a:p>
          <a:endParaRPr lang="en-US"/>
        </a:p>
      </dgm:t>
    </dgm:pt>
    <dgm:pt modelId="{51A6936C-668E-4912-B1B4-BA2D45D3F624}">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gm:t>
    </dgm:pt>
    <dgm:pt modelId="{8F7D40F1-9723-47F5-BFD2-340696378D49}" type="parTrans" cxnId="{000FE2BB-9FE6-4965-ADF5-E3E85B644286}">
      <dgm:prSet/>
      <dgm:spPr/>
      <dgm:t>
        <a:bodyPr/>
        <a:lstStyle/>
        <a:p>
          <a:endParaRPr lang="en-US"/>
        </a:p>
      </dgm:t>
    </dgm:pt>
    <dgm:pt modelId="{E68031D9-E3F9-439E-86FC-2A0A3A3988D0}" type="sibTrans" cxnId="{000FE2BB-9FE6-4965-ADF5-E3E85B644286}">
      <dgm:prSet/>
      <dgm:spPr/>
      <dgm:t>
        <a:bodyPr/>
        <a:lstStyle/>
        <a:p>
          <a:endParaRPr lang="en-US"/>
        </a:p>
      </dgm:t>
    </dgm:pt>
    <dgm:pt modelId="{2A9B6C90-9B70-4ED8-9084-8651413BB905}">
      <dgm:prSet phldrT="[Text]" custT="1"/>
      <dgm:spPr/>
      <dgm:t>
        <a:bodyPr/>
        <a:lstStyle/>
        <a:p>
          <a:r>
            <a:rPr lang="zh-CN" altLang="en-US" sz="2400" dirty="0">
              <a:latin typeface="Tahoma" panose="020B0604030504040204" pitchFamily="34" charset="0"/>
              <a:ea typeface="Tahoma" panose="020B0604030504040204" pitchFamily="34" charset="0"/>
              <a:cs typeface="Tahoma" panose="020B0604030504040204" pitchFamily="34" charset="0"/>
            </a:rPr>
            <a:t>三种处理汉字教学的模式</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47C005B7-F5AA-4111-A87D-782B117A0259}" type="parTrans" cxnId="{1D59D94A-4BF7-417E-B49B-225C005839A9}">
      <dgm:prSet/>
      <dgm:spPr/>
      <dgm:t>
        <a:bodyPr/>
        <a:lstStyle/>
        <a:p>
          <a:endParaRPr lang="en-US"/>
        </a:p>
      </dgm:t>
    </dgm:pt>
    <dgm:pt modelId="{54109FB3-0563-4B2C-BFF0-181E047427F8}" type="sibTrans" cxnId="{1D59D94A-4BF7-417E-B49B-225C005839A9}">
      <dgm:prSet/>
      <dgm:spPr/>
      <dgm:t>
        <a:bodyPr/>
        <a:lstStyle/>
        <a:p>
          <a:endParaRPr lang="en-US"/>
        </a:p>
      </dgm:t>
    </dgm:pt>
    <dgm:pt modelId="{928B5CB8-3545-4EE5-8BED-981D3C6157A5}">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gm:t>
    </dgm:pt>
    <dgm:pt modelId="{8452F8D0-82FD-4609-B6BD-446E31563D8A}" type="parTrans" cxnId="{085D3777-7996-4375-B5FB-BFD96D1BF9E4}">
      <dgm:prSet/>
      <dgm:spPr/>
      <dgm:t>
        <a:bodyPr/>
        <a:lstStyle/>
        <a:p>
          <a:endParaRPr lang="en-US"/>
        </a:p>
      </dgm:t>
    </dgm:pt>
    <dgm:pt modelId="{8EF545BA-8D8A-4813-A428-2F18D76E61FA}" type="sibTrans" cxnId="{085D3777-7996-4375-B5FB-BFD96D1BF9E4}">
      <dgm:prSet/>
      <dgm:spPr/>
      <dgm:t>
        <a:bodyPr/>
        <a:lstStyle/>
        <a:p>
          <a:endParaRPr lang="en-US"/>
        </a:p>
      </dgm:t>
    </dgm:pt>
    <dgm:pt modelId="{95A524E6-8A71-49A1-AF74-29696A02028A}">
      <dgm:prSet phldrT="[Text]" custT="1"/>
      <dgm:spPr/>
      <dgm:t>
        <a:bodyPr/>
        <a:lstStyle/>
        <a:p>
          <a:r>
            <a:rPr lang="en-US" altLang="zh-CN" sz="2400" dirty="0">
              <a:latin typeface="Tahoma" panose="020B0604030504040204" pitchFamily="34" charset="0"/>
              <a:ea typeface="Tahoma" panose="020B0604030504040204" pitchFamily="34" charset="0"/>
              <a:cs typeface="Tahoma" panose="020B0604030504040204" pitchFamily="34" charset="0"/>
            </a:rPr>
            <a:t>“</a:t>
          </a:r>
          <a:r>
            <a:rPr lang="zh-CN" altLang="en-US" sz="2400" dirty="0">
              <a:latin typeface="Tahoma" panose="020B0604030504040204" pitchFamily="34" charset="0"/>
              <a:ea typeface="Tahoma" panose="020B0604030504040204" pitchFamily="34" charset="0"/>
              <a:cs typeface="Tahoma" panose="020B0604030504040204" pitchFamily="34" charset="0"/>
            </a:rPr>
            <a:t>电脑中文</a:t>
          </a:r>
          <a:r>
            <a:rPr lang="en-US" altLang="zh-CN" sz="2400" dirty="0">
              <a:latin typeface="Tahoma" panose="020B0604030504040204" pitchFamily="34" charset="0"/>
              <a:ea typeface="Tahoma" panose="020B0604030504040204" pitchFamily="34" charset="0"/>
              <a:cs typeface="Tahoma" panose="020B0604030504040204" pitchFamily="34" charset="0"/>
            </a:rPr>
            <a:t>”</a:t>
          </a:r>
          <a:r>
            <a:rPr lang="zh-CN" altLang="en-US" sz="2400" dirty="0">
              <a:latin typeface="Tahoma" panose="020B0604030504040204" pitchFamily="34" charset="0"/>
              <a:ea typeface="Tahoma" panose="020B0604030504040204" pitchFamily="34" charset="0"/>
              <a:cs typeface="Tahoma" panose="020B0604030504040204" pitchFamily="34" charset="0"/>
            </a:rPr>
            <a:t>的必行和</a:t>
          </a:r>
          <a:r>
            <a:rPr lang="en-US" altLang="zh-CN" sz="2400" dirty="0">
              <a:latin typeface="Tahoma" panose="020B0604030504040204" pitchFamily="34" charset="0"/>
              <a:ea typeface="Tahoma" panose="020B0604030504040204" pitchFamily="34" charset="0"/>
              <a:cs typeface="Tahoma" panose="020B0604030504040204" pitchFamily="34" charset="0"/>
            </a:rPr>
            <a:t>URI</a:t>
          </a:r>
          <a:r>
            <a:rPr lang="zh-CN" altLang="en-US" sz="2400" dirty="0">
              <a:latin typeface="Tahoma" panose="020B0604030504040204" pitchFamily="34" charset="0"/>
              <a:ea typeface="Tahoma" panose="020B0604030504040204" pitchFamily="34" charset="0"/>
              <a:cs typeface="Tahoma" panose="020B0604030504040204" pitchFamily="34" charset="0"/>
            </a:rPr>
            <a:t>教学成果</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52C86CAF-440B-4BB7-BD46-805908EC2D17}" type="parTrans" cxnId="{764A7F40-FC93-4B5E-82E4-B29F920B2D30}">
      <dgm:prSet/>
      <dgm:spPr/>
      <dgm:t>
        <a:bodyPr/>
        <a:lstStyle/>
        <a:p>
          <a:endParaRPr lang="en-US"/>
        </a:p>
      </dgm:t>
    </dgm:pt>
    <dgm:pt modelId="{EE0C23C2-8A0C-497A-A914-ED60FDCA930F}" type="sibTrans" cxnId="{764A7F40-FC93-4B5E-82E4-B29F920B2D30}">
      <dgm:prSet/>
      <dgm:spPr/>
      <dgm:t>
        <a:bodyPr/>
        <a:lstStyle/>
        <a:p>
          <a:endParaRPr lang="en-US"/>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4" custScaleX="73848">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4">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4" custScaleX="72757">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4">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4" custScaleX="73303">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4">
        <dgm:presLayoutVars>
          <dgm:bulletEnabled val="1"/>
        </dgm:presLayoutVars>
      </dgm:prSet>
      <dgm:spPr/>
    </dgm:pt>
    <dgm:pt modelId="{4D3735EA-64D5-44A4-9D60-787BDDA83D1A}" type="pres">
      <dgm:prSet presAssocID="{E68031D9-E3F9-439E-86FC-2A0A3A3988D0}" presName="sp" presStyleCnt="0"/>
      <dgm:spPr/>
    </dgm:pt>
    <dgm:pt modelId="{120DCED0-01FF-429D-8B4B-923E0875F75E}" type="pres">
      <dgm:prSet presAssocID="{928B5CB8-3545-4EE5-8BED-981D3C6157A5}" presName="linNode" presStyleCnt="0"/>
      <dgm:spPr/>
    </dgm:pt>
    <dgm:pt modelId="{B9324B26-5FF5-4FF7-9073-66103CBE8481}" type="pres">
      <dgm:prSet presAssocID="{928B5CB8-3545-4EE5-8BED-981D3C6157A5}" presName="parentText" presStyleLbl="node1" presStyleIdx="3" presStyleCnt="4" custScaleX="73303" custLinFactNeighborX="-307">
        <dgm:presLayoutVars>
          <dgm:chMax val="1"/>
          <dgm:bulletEnabled val="1"/>
        </dgm:presLayoutVars>
      </dgm:prSet>
      <dgm:spPr/>
    </dgm:pt>
    <dgm:pt modelId="{95E0557D-F0A1-4F38-8083-55DE7503164F}" type="pres">
      <dgm:prSet presAssocID="{928B5CB8-3545-4EE5-8BED-981D3C6157A5}" presName="descendantText" presStyleLbl="alignAccFollowNode1" presStyleIdx="3" presStyleCnt="4">
        <dgm:presLayoutVars>
          <dgm:bulletEnabled val="1"/>
        </dgm:presLayoutVars>
      </dgm:prSet>
      <dgm:spPr/>
    </dgm:pt>
  </dgm:ptLst>
  <dgm:cxnLst>
    <dgm:cxn modelId="{56052809-46E4-4445-B520-94004C28BB9D}" srcId="{A7F7584C-6CC5-40A2-9566-2842A5DEA97A}" destId="{9D8DAFB6-C744-4BD6-B757-393BF647EBB6}" srcOrd="0" destOrd="0" parTransId="{17C1C47E-8D1A-404A-B227-B017391CB5F6}" sibTransId="{C9B44773-68B1-427B-B9CA-0AEA186B621E}"/>
    <dgm:cxn modelId="{A38C1039-CB78-4EBF-844F-7A838983E228}" type="presOf" srcId="{A7F7584C-6CC5-40A2-9566-2842A5DEA97A}" destId="{8A3FE5E4-2689-4041-B2C5-C63BC276A3EF}" srcOrd="0" destOrd="0" presId="urn:microsoft.com/office/officeart/2005/8/layout/vList5"/>
    <dgm:cxn modelId="{764A7F40-FC93-4B5E-82E4-B29F920B2D30}" srcId="{928B5CB8-3545-4EE5-8BED-981D3C6157A5}" destId="{95A524E6-8A71-49A1-AF74-29696A02028A}" srcOrd="0" destOrd="0" parTransId="{52C86CAF-440B-4BB7-BD46-805908EC2D17}" sibTransId="{EE0C23C2-8A0C-497A-A914-ED60FDCA930F}"/>
    <dgm:cxn modelId="{1D59D94A-4BF7-417E-B49B-225C005839A9}" srcId="{51A6936C-668E-4912-B1B4-BA2D45D3F624}" destId="{2A9B6C90-9B70-4ED8-9084-8651413BB905}" srcOrd="0" destOrd="0" parTransId="{47C005B7-F5AA-4111-A87D-782B117A0259}" sibTransId="{54109FB3-0563-4B2C-BFF0-181E047427F8}"/>
    <dgm:cxn modelId="{6DF17F4D-4120-4DE8-8738-503F2519CD40}" type="presOf" srcId="{9D8DAFB6-C744-4BD6-B757-393BF647EBB6}" destId="{329ECF1A-78BE-41CB-B252-8011825B67CD}" srcOrd="0" destOrd="0" presId="urn:microsoft.com/office/officeart/2005/8/layout/vList5"/>
    <dgm:cxn modelId="{D51B6075-27E4-4292-9F89-0CC50DF21ED9}" type="presOf" srcId="{51A6936C-668E-4912-B1B4-BA2D45D3F624}" destId="{1C763A21-352A-41D1-A2E2-E305DABA275D}"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085D3777-7996-4375-B5FB-BFD96D1BF9E4}" srcId="{81269538-BFC5-48BB-BEA1-D7AF1F385FD5}" destId="{928B5CB8-3545-4EE5-8BED-981D3C6157A5}" srcOrd="3" destOrd="0" parTransId="{8452F8D0-82FD-4609-B6BD-446E31563D8A}" sibTransId="{8EF545BA-8D8A-4813-A428-2F18D76E61FA}"/>
    <dgm:cxn modelId="{C65EFE7A-5430-4917-89D2-D70BAF0289E3}" type="presOf" srcId="{2A9B6C90-9B70-4ED8-9084-8651413BB905}" destId="{A66EBD3D-E7C5-421C-B8B5-728648057DDC}" srcOrd="0" destOrd="0" presId="urn:microsoft.com/office/officeart/2005/8/layout/vList5"/>
    <dgm:cxn modelId="{A316347C-9D1A-43C6-BE2B-DC184440E1C9}" srcId="{0D51337A-31FA-4717-B2BF-9243F96D2B9B}" destId="{E40970FA-9468-4353-8343-FE5E2BEBB8B0}" srcOrd="0" destOrd="0" parTransId="{85FA6A33-9FA9-4134-A6A3-A5D4748A1779}" sibTransId="{04FF68DF-CF36-4D12-9ECE-A3519B0AC88A}"/>
    <dgm:cxn modelId="{53988784-A0E1-4D82-B36B-740DE83EB0C9}" type="presOf" srcId="{81269538-BFC5-48BB-BEA1-D7AF1F385FD5}" destId="{99FD7F24-5BB9-46E8-BB7C-4B477B73B815}" srcOrd="0" destOrd="0" presId="urn:microsoft.com/office/officeart/2005/8/layout/vList5"/>
    <dgm:cxn modelId="{993E0796-DCBD-4EB2-9BAB-4437E125DA45}" type="presOf" srcId="{E40970FA-9468-4353-8343-FE5E2BEBB8B0}" destId="{6FB9694A-6C63-4B23-90F6-4F208C00D399}" srcOrd="0" destOrd="0"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02B1C3C3-F2D2-4C80-8962-E0C9B39A6EF4}" type="presOf" srcId="{0D51337A-31FA-4717-B2BF-9243F96D2B9B}" destId="{3230722F-B757-4673-BD2F-9D4BAB5CEE8D}" srcOrd="0" destOrd="0" presId="urn:microsoft.com/office/officeart/2005/8/layout/vList5"/>
    <dgm:cxn modelId="{A44DF6E5-2150-478D-AAB9-24BC6742BCEE}" type="presOf" srcId="{928B5CB8-3545-4EE5-8BED-981D3C6157A5}" destId="{B9324B26-5FF5-4FF7-9073-66103CBE8481}" srcOrd="0" destOrd="0" presId="urn:microsoft.com/office/officeart/2005/8/layout/vList5"/>
    <dgm:cxn modelId="{66EBA0EC-F77C-4ABE-8815-8C8F4F6ACAB5}" type="presOf" srcId="{95A524E6-8A71-49A1-AF74-29696A02028A}" destId="{95E0557D-F0A1-4F38-8083-55DE7503164F}" srcOrd="0" destOrd="0" presId="urn:microsoft.com/office/officeart/2005/8/layout/vList5"/>
    <dgm:cxn modelId="{45435F90-22A5-4C03-B101-FD4577E8A794}" type="presParOf" srcId="{99FD7F24-5BB9-46E8-BB7C-4B477B73B815}" destId="{BBAB8945-0B00-4547-92CF-AE59FDD0EF39}" srcOrd="0" destOrd="0" presId="urn:microsoft.com/office/officeart/2005/8/layout/vList5"/>
    <dgm:cxn modelId="{B399DCC2-FF40-4D75-A2A7-A495D4AF2387}" type="presParOf" srcId="{BBAB8945-0B00-4547-92CF-AE59FDD0EF39}" destId="{3230722F-B757-4673-BD2F-9D4BAB5CEE8D}" srcOrd="0" destOrd="0" presId="urn:microsoft.com/office/officeart/2005/8/layout/vList5"/>
    <dgm:cxn modelId="{4A0749A4-83B7-4DF9-BA0E-5506B76F10A1}" type="presParOf" srcId="{BBAB8945-0B00-4547-92CF-AE59FDD0EF39}" destId="{6FB9694A-6C63-4B23-90F6-4F208C00D399}" srcOrd="1" destOrd="0" presId="urn:microsoft.com/office/officeart/2005/8/layout/vList5"/>
    <dgm:cxn modelId="{26C2F444-58E5-4B3C-A169-EBC64ABE0EE9}" type="presParOf" srcId="{99FD7F24-5BB9-46E8-BB7C-4B477B73B815}" destId="{3E4AEBB9-D07D-412D-A9F3-5F50CE85FF20}" srcOrd="1" destOrd="0" presId="urn:microsoft.com/office/officeart/2005/8/layout/vList5"/>
    <dgm:cxn modelId="{FB2D3183-70C6-44DD-875A-CC09A2C89FEB}" type="presParOf" srcId="{99FD7F24-5BB9-46E8-BB7C-4B477B73B815}" destId="{C60E4332-AB2E-4201-AF29-E3D9D2CE99DD}" srcOrd="2" destOrd="0" presId="urn:microsoft.com/office/officeart/2005/8/layout/vList5"/>
    <dgm:cxn modelId="{B9D84324-BE5B-4514-8201-6B25BE814C19}" type="presParOf" srcId="{C60E4332-AB2E-4201-AF29-E3D9D2CE99DD}" destId="{8A3FE5E4-2689-4041-B2C5-C63BC276A3EF}" srcOrd="0" destOrd="0" presId="urn:microsoft.com/office/officeart/2005/8/layout/vList5"/>
    <dgm:cxn modelId="{62F196CC-DD4E-41F1-95F6-0E80E18CA40A}" type="presParOf" srcId="{C60E4332-AB2E-4201-AF29-E3D9D2CE99DD}" destId="{329ECF1A-78BE-41CB-B252-8011825B67CD}" srcOrd="1" destOrd="0" presId="urn:microsoft.com/office/officeart/2005/8/layout/vList5"/>
    <dgm:cxn modelId="{902C8576-A8E1-4C1E-B647-4F0EFC878EDE}" type="presParOf" srcId="{99FD7F24-5BB9-46E8-BB7C-4B477B73B815}" destId="{CF97419B-1653-4404-8A25-A4EB2811914A}" srcOrd="3" destOrd="0" presId="urn:microsoft.com/office/officeart/2005/8/layout/vList5"/>
    <dgm:cxn modelId="{C0AE58B2-3BCF-4A17-9962-82AF5DB00A66}" type="presParOf" srcId="{99FD7F24-5BB9-46E8-BB7C-4B477B73B815}" destId="{74B4E996-D144-43FA-9C7B-5183D295C315}" srcOrd="4" destOrd="0" presId="urn:microsoft.com/office/officeart/2005/8/layout/vList5"/>
    <dgm:cxn modelId="{CC23B1CA-2592-479D-988C-BB870D7E9EC9}" type="presParOf" srcId="{74B4E996-D144-43FA-9C7B-5183D295C315}" destId="{1C763A21-352A-41D1-A2E2-E305DABA275D}" srcOrd="0" destOrd="0" presId="urn:microsoft.com/office/officeart/2005/8/layout/vList5"/>
    <dgm:cxn modelId="{477107E6-023C-4B3F-96EF-D2D5DA516C5C}" type="presParOf" srcId="{74B4E996-D144-43FA-9C7B-5183D295C315}" destId="{A66EBD3D-E7C5-421C-B8B5-728648057DDC}" srcOrd="1" destOrd="0" presId="urn:microsoft.com/office/officeart/2005/8/layout/vList5"/>
    <dgm:cxn modelId="{933347A6-BCAF-495A-96A7-208A97A1751A}" type="presParOf" srcId="{99FD7F24-5BB9-46E8-BB7C-4B477B73B815}" destId="{4D3735EA-64D5-44A4-9D60-787BDDA83D1A}" srcOrd="5" destOrd="0" presId="urn:microsoft.com/office/officeart/2005/8/layout/vList5"/>
    <dgm:cxn modelId="{677D4939-AE22-4645-A75D-BD07DA38E78F}" type="presParOf" srcId="{99FD7F24-5BB9-46E8-BB7C-4B477B73B815}" destId="{120DCED0-01FF-429D-8B4B-923E0875F75E}" srcOrd="6" destOrd="0" presId="urn:microsoft.com/office/officeart/2005/8/layout/vList5"/>
    <dgm:cxn modelId="{AF6385C2-1319-4602-9D19-9A89E6EBF57F}" type="presParOf" srcId="{120DCED0-01FF-429D-8B4B-923E0875F75E}" destId="{B9324B26-5FF5-4FF7-9073-66103CBE8481}" srcOrd="0" destOrd="0" presId="urn:microsoft.com/office/officeart/2005/8/layout/vList5"/>
    <dgm:cxn modelId="{16466152-551A-417E-9EB3-4C0FC3867902}" type="presParOf" srcId="{120DCED0-01FF-429D-8B4B-923E0875F75E}" destId="{95E0557D-F0A1-4F38-8083-55DE750316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FC193-7A05-4631-B681-B56EAB543D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57B86A-DEC1-407C-A1BB-5BF9ACCBCA6A}">
      <dgm:prSet phldrT="[Text]" custT="1"/>
      <dgm:spPr/>
      <dgm:t>
        <a:bodyPr/>
        <a:lstStyle/>
        <a:p>
          <a:r>
            <a:rPr lang="en-US" sz="1400" b="1" dirty="0"/>
            <a:t>Category I: 23-24 weeks (575-600 hours</a:t>
          </a:r>
          <a:r>
            <a:rPr lang="en-US" sz="800" b="1" dirty="0"/>
            <a:t>)</a:t>
          </a: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CA7BF9B-8199-4683-AD57-CB0086659013}" type="parTrans" cxnId="{B12F0503-977A-4B5D-8CB7-420B041FF863}">
      <dgm:prSet/>
      <dgm:spPr/>
      <dgm:t>
        <a:bodyPr/>
        <a:lstStyle/>
        <a:p>
          <a:endParaRPr lang="en-US"/>
        </a:p>
      </dgm:t>
    </dgm:pt>
    <dgm:pt modelId="{F087F24E-A7D7-4DCE-B2A7-9B941289621A}" type="sibTrans" cxnId="{B12F0503-977A-4B5D-8CB7-420B041FF863}">
      <dgm:prSet/>
      <dgm:spPr/>
      <dgm:t>
        <a:bodyPr/>
        <a:lstStyle/>
        <a:p>
          <a:endParaRPr lang="en-US"/>
        </a:p>
      </dgm:t>
    </dgm:pt>
    <dgm:pt modelId="{4C8BFA56-3F75-4CAD-90A3-2F214D699322}">
      <dgm:prSet phldrT="[Text]" custT="1"/>
      <dgm:spPr/>
      <dgm:t>
        <a:bodyPr/>
        <a:lstStyle/>
        <a:p>
          <a:pPr>
            <a:buFont typeface="Wingdings" panose="05000000000000000000" pitchFamily="2" charset="2"/>
            <a:buNone/>
          </a:pPr>
          <a:r>
            <a:rPr lang="en-US" sz="2400" dirty="0">
              <a:hlinkClick xmlns:r="http://schemas.openxmlformats.org/officeDocument/2006/relationships" r:id="rId1" tooltip="Afrikaans Language"/>
            </a:rPr>
            <a:t>Afrikaans</a:t>
          </a:r>
          <a:br>
            <a:rPr lang="en-US" sz="2400" dirty="0"/>
          </a:br>
          <a:r>
            <a:rPr lang="en-US" sz="2400" dirty="0">
              <a:hlinkClick xmlns:r="http://schemas.openxmlformats.org/officeDocument/2006/relationships" r:id="rId2"/>
            </a:rPr>
            <a:t>Danish</a:t>
          </a:r>
          <a:br>
            <a:rPr lang="en-US" sz="2400" dirty="0"/>
          </a:br>
          <a:r>
            <a:rPr lang="en-US" sz="2400" dirty="0">
              <a:hlinkClick xmlns:r="http://schemas.openxmlformats.org/officeDocument/2006/relationships" r:id="rId3"/>
            </a:rPr>
            <a:t>Dutch</a:t>
          </a:r>
          <a:br>
            <a:rPr lang="en-US" sz="2400" dirty="0"/>
          </a:br>
          <a:r>
            <a:rPr lang="en-US" sz="2400" dirty="0">
              <a:hlinkClick xmlns:r="http://schemas.openxmlformats.org/officeDocument/2006/relationships" r:id="rId4"/>
            </a:rPr>
            <a:t>French</a:t>
          </a:r>
          <a:br>
            <a:rPr lang="en-US" sz="2400" dirty="0"/>
          </a:br>
          <a:r>
            <a:rPr lang="en-US" sz="2400" dirty="0">
              <a:hlinkClick xmlns:r="http://schemas.openxmlformats.org/officeDocument/2006/relationships" r:id="rId5"/>
            </a:rPr>
            <a:t>Italian</a:t>
          </a:r>
          <a:r>
            <a:rPr lang="en-US" sz="2400" dirty="0"/>
            <a:t>	</a:t>
          </a:r>
          <a:r>
            <a:rPr lang="en-US" sz="2400" dirty="0">
              <a:hlinkClick xmlns:r="http://schemas.openxmlformats.org/officeDocument/2006/relationships" r:id="rId6"/>
            </a:rPr>
            <a:t>Norwegian</a:t>
          </a:r>
          <a:br>
            <a:rPr lang="en-US" sz="2400" dirty="0"/>
          </a:br>
          <a:r>
            <a:rPr lang="en-US" sz="2400" dirty="0">
              <a:hlinkClick xmlns:r="http://schemas.openxmlformats.org/officeDocument/2006/relationships" r:id="rId7"/>
            </a:rPr>
            <a:t>Portuguese</a:t>
          </a:r>
          <a:br>
            <a:rPr lang="en-US" sz="2400" dirty="0"/>
          </a:br>
          <a:r>
            <a:rPr lang="en-US" sz="2400" dirty="0">
              <a:hlinkClick xmlns:r="http://schemas.openxmlformats.org/officeDocument/2006/relationships" r:id="rId8"/>
            </a:rPr>
            <a:t>Romanian</a:t>
          </a:r>
          <a:br>
            <a:rPr lang="en-US" sz="2400" dirty="0"/>
          </a:br>
          <a:r>
            <a:rPr lang="en-US" sz="2400" dirty="0">
              <a:hlinkClick xmlns:r="http://schemas.openxmlformats.org/officeDocument/2006/relationships" r:id="rId9"/>
            </a:rPr>
            <a:t>Spanish</a:t>
          </a:r>
          <a:br>
            <a:rPr lang="en-US" sz="2400" dirty="0"/>
          </a:br>
          <a:r>
            <a:rPr lang="en-US" sz="2400" dirty="0">
              <a:hlinkClick xmlns:r="http://schemas.openxmlformats.org/officeDocument/2006/relationships" r:id="rId10"/>
            </a:rPr>
            <a:t>Swedish</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9A6E3B20-A734-4412-84CF-0134D93D4B28}" type="parTrans" cxnId="{4CD5FCDD-1F8A-43A3-BD77-CBE3B3864C41}">
      <dgm:prSet/>
      <dgm:spPr/>
      <dgm:t>
        <a:bodyPr/>
        <a:lstStyle/>
        <a:p>
          <a:endParaRPr lang="en-US"/>
        </a:p>
      </dgm:t>
    </dgm:pt>
    <dgm:pt modelId="{7B50916F-B8BA-427F-B9F0-A301E54D7FB3}" type="sibTrans" cxnId="{4CD5FCDD-1F8A-43A3-BD77-CBE3B3864C41}">
      <dgm:prSet/>
      <dgm:spPr/>
      <dgm:t>
        <a:bodyPr/>
        <a:lstStyle/>
        <a:p>
          <a:endParaRPr lang="en-US"/>
        </a:p>
      </dgm:t>
    </dgm:pt>
    <dgm:pt modelId="{ABA77F75-8642-4931-8D7E-BE6C6DB9940D}">
      <dgm:prSet phldrT="[Text]" custT="1"/>
      <dgm:spPr/>
      <dgm:t>
        <a:bodyPr/>
        <a:lstStyle/>
        <a:p>
          <a:r>
            <a:rPr lang="en-US" sz="1600" b="1" dirty="0"/>
            <a:t>Category IV: 44 weeks (1100 hours</a:t>
          </a:r>
          <a:r>
            <a:rPr lang="en-US" sz="500" b="1" dirty="0"/>
            <a:t>)</a:t>
          </a:r>
          <a:br>
            <a:rPr lang="en-US" sz="500" dirty="0"/>
          </a:br>
          <a:endParaRPr lang="en-US" sz="5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CF9AE1B-B22B-4F91-BFD8-DDBBF762F128}" type="parTrans" cxnId="{D959B3EA-A66A-4B40-901C-93ECD4985A93}">
      <dgm:prSet/>
      <dgm:spPr/>
      <dgm:t>
        <a:bodyPr/>
        <a:lstStyle/>
        <a:p>
          <a:endParaRPr lang="en-US"/>
        </a:p>
      </dgm:t>
    </dgm:pt>
    <dgm:pt modelId="{1A095211-ADB0-42CA-9F24-F1BC942872F3}" type="sibTrans" cxnId="{D959B3EA-A66A-4B40-901C-93ECD4985A93}">
      <dgm:prSet/>
      <dgm:spPr/>
      <dgm:t>
        <a:bodyPr/>
        <a:lstStyle/>
        <a:p>
          <a:endParaRPr lang="en-US"/>
        </a:p>
      </dgm:t>
    </dgm:pt>
    <dgm:pt modelId="{611C3B18-07F8-4A66-9682-97E24AEF6014}">
      <dgm:prSet phldrT="[Text]"/>
      <dgm:spPr/>
      <dgm:t>
        <a:bodyPr/>
        <a:lstStyle/>
        <a:p>
          <a:endParaRPr lang="en-US" sz="1100" dirty="0">
            <a:latin typeface="Tahoma" panose="020B0604030504040204" pitchFamily="34" charset="0"/>
            <a:ea typeface="Tahoma" panose="020B0604030504040204" pitchFamily="34" charset="0"/>
            <a:cs typeface="Tahoma" panose="020B0604030504040204" pitchFamily="34" charset="0"/>
          </a:endParaRPr>
        </a:p>
      </dgm:t>
    </dgm:pt>
    <dgm:pt modelId="{5940BF2D-F08A-4150-9A86-173D9242DE8C}" type="parTrans" cxnId="{D5D61B4C-1312-427C-BDCC-013237D8A488}">
      <dgm:prSet/>
      <dgm:spPr/>
      <dgm:t>
        <a:bodyPr/>
        <a:lstStyle/>
        <a:p>
          <a:endParaRPr lang="en-US"/>
        </a:p>
      </dgm:t>
    </dgm:pt>
    <dgm:pt modelId="{477660C6-2B6D-4FB8-B9A3-D555E2082C2A}" type="sibTrans" cxnId="{D5D61B4C-1312-427C-BDCC-013237D8A488}">
      <dgm:prSet/>
      <dgm:spPr/>
      <dgm:t>
        <a:bodyPr/>
        <a:lstStyle/>
        <a:p>
          <a:endParaRPr lang="en-US"/>
        </a:p>
      </dgm:t>
    </dgm:pt>
    <dgm:pt modelId="{DA5DFAD8-E443-4F53-9341-A0903BBBD378}">
      <dgm:prSet phldrT="[Text]" custT="1"/>
      <dgm:spPr/>
      <dgm:t>
        <a:bodyPr/>
        <a:lstStyle/>
        <a:p>
          <a:r>
            <a:rPr lang="en-US" sz="1600" b="1" dirty="0"/>
            <a:t>Category V: 88 weeks (2200 hours</a:t>
          </a:r>
          <a:r>
            <a:rPr lang="en-US" sz="500" b="1" dirty="0"/>
            <a:t>)</a:t>
          </a:r>
          <a:endParaRPr lang="en-US" sz="5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6012B3B-01B0-4E7C-A363-0177B95D3DD8}" type="parTrans" cxnId="{0073D4C3-F488-4F79-B637-186FAECF6BAD}">
      <dgm:prSet/>
      <dgm:spPr/>
      <dgm:t>
        <a:bodyPr/>
        <a:lstStyle/>
        <a:p>
          <a:endParaRPr lang="en-US"/>
        </a:p>
      </dgm:t>
    </dgm:pt>
    <dgm:pt modelId="{76D9F54E-47B3-4FE0-B465-AD673964072E}" type="sibTrans" cxnId="{0073D4C3-F488-4F79-B637-186FAECF6BAD}">
      <dgm:prSet/>
      <dgm:spPr/>
      <dgm:t>
        <a:bodyPr/>
        <a:lstStyle/>
        <a:p>
          <a:endParaRPr lang="en-US"/>
        </a:p>
      </dgm:t>
    </dgm:pt>
    <dgm:pt modelId="{6EE89B4E-BAED-4A90-B29D-70AF11256801}">
      <dgm:prSet phldrT="[Text]" custT="1"/>
      <dgm:spPr/>
      <dgm:t>
        <a:bodyPr/>
        <a:lstStyle/>
        <a:p>
          <a:pPr>
            <a:buFont typeface="Wingdings" panose="05000000000000000000" pitchFamily="2" charset="2"/>
            <a:buNone/>
          </a:pPr>
          <a:r>
            <a:rPr lang="it-IT" sz="2000" dirty="0">
              <a:solidFill>
                <a:srgbClr val="FF0000"/>
              </a:solidFill>
              <a:hlinkClick xmlns:r="http://schemas.openxmlformats.org/officeDocument/2006/relationships" r:id="rId11" tooltip="Arabic Language">
                <a:extLst>
                  <a:ext uri="{A12FA001-AC4F-418D-AE19-62706E023703}">
                    <ahyp:hlinkClr xmlns:ahyp="http://schemas.microsoft.com/office/drawing/2018/hyperlinkcolor" val="tx"/>
                  </a:ext>
                </a:extLst>
              </a:hlinkClick>
            </a:rPr>
            <a:t>Arabic</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39BF20C7-31E5-452B-8EA2-17224A13C7FB}" type="parTrans" cxnId="{CA949A5F-9945-4C59-A233-D70AFFF70BDA}">
      <dgm:prSet/>
      <dgm:spPr/>
      <dgm:t>
        <a:bodyPr/>
        <a:lstStyle/>
        <a:p>
          <a:endParaRPr lang="en-US"/>
        </a:p>
      </dgm:t>
    </dgm:pt>
    <dgm:pt modelId="{E71503C3-CFB7-4144-AD9F-7A42A87A3A6B}" type="sibTrans" cxnId="{CA949A5F-9945-4C59-A233-D70AFFF70BDA}">
      <dgm:prSet/>
      <dgm:spPr/>
      <dgm:t>
        <a:bodyPr/>
        <a:lstStyle/>
        <a:p>
          <a:endParaRPr lang="en-US"/>
        </a:p>
      </dgm:t>
    </dgm:pt>
    <dgm:pt modelId="{43951EDE-CDDA-4613-8379-0885EC7918CA}">
      <dgm:prSet custT="1"/>
      <dgm:spPr/>
      <dgm:t>
        <a:bodyPr/>
        <a:lstStyle/>
        <a:p>
          <a:r>
            <a:rPr lang="en-US" sz="2400" b="1" dirty="0"/>
            <a:t>Category II: 30 weeks (750 hours)</a:t>
          </a:r>
          <a:endParaRPr lang="en-US" sz="2400" dirty="0"/>
        </a:p>
      </dgm:t>
    </dgm:pt>
    <dgm:pt modelId="{032ED759-B245-4816-8E4B-8B2564E2DE28}" type="parTrans" cxnId="{4DF212CE-F08A-4C61-BD80-92934EFBC0B7}">
      <dgm:prSet/>
      <dgm:spPr/>
      <dgm:t>
        <a:bodyPr/>
        <a:lstStyle/>
        <a:p>
          <a:endParaRPr lang="en-US"/>
        </a:p>
      </dgm:t>
    </dgm:pt>
    <dgm:pt modelId="{4488CB0A-E444-4580-97B6-00C63363021A}" type="sibTrans" cxnId="{4DF212CE-F08A-4C61-BD80-92934EFBC0B7}">
      <dgm:prSet/>
      <dgm:spPr/>
      <dgm:t>
        <a:bodyPr/>
        <a:lstStyle/>
        <a:p>
          <a:endParaRPr lang="en-US"/>
        </a:p>
      </dgm:t>
    </dgm:pt>
    <dgm:pt modelId="{6A60225F-833B-423F-875C-A809B1FBD300}">
      <dgm:prSet custT="1"/>
      <dgm:spPr/>
      <dgm:t>
        <a:bodyPr/>
        <a:lstStyle/>
        <a:p>
          <a:r>
            <a:rPr lang="en-US" sz="2400" dirty="0">
              <a:hlinkClick xmlns:r="http://schemas.openxmlformats.org/officeDocument/2006/relationships" r:id="rId12"/>
            </a:rPr>
            <a:t>German</a:t>
          </a:r>
          <a:endParaRPr lang="en-US" sz="2400" dirty="0"/>
        </a:p>
      </dgm:t>
    </dgm:pt>
    <dgm:pt modelId="{40616A7D-9093-4F96-BE45-159B0EC5BD85}" type="parTrans" cxnId="{C6B38735-3497-4435-BDB2-71E80DB69C1E}">
      <dgm:prSet/>
      <dgm:spPr/>
      <dgm:t>
        <a:bodyPr/>
        <a:lstStyle/>
        <a:p>
          <a:endParaRPr lang="en-US"/>
        </a:p>
      </dgm:t>
    </dgm:pt>
    <dgm:pt modelId="{FB810862-FAEF-41CB-ACD4-46DF73341949}" type="sibTrans" cxnId="{C6B38735-3497-4435-BDB2-71E80DB69C1E}">
      <dgm:prSet/>
      <dgm:spPr/>
      <dgm:t>
        <a:bodyPr/>
        <a:lstStyle/>
        <a:p>
          <a:endParaRPr lang="en-US"/>
        </a:p>
      </dgm:t>
    </dgm:pt>
    <dgm:pt modelId="{B5A6905D-06EA-4A97-80A6-83FC1E126ECF}">
      <dgm:prSet custT="1"/>
      <dgm:spPr/>
      <dgm:t>
        <a:bodyPr/>
        <a:lstStyle/>
        <a:p>
          <a:r>
            <a:rPr lang="en-US" sz="2000" dirty="0">
              <a:hlinkClick xmlns:r="http://schemas.openxmlformats.org/officeDocument/2006/relationships" r:id="rId13" tooltip="Albanian Language"/>
            </a:rPr>
            <a:t>Albanian</a:t>
          </a:r>
          <a:br>
            <a:rPr lang="en-US" sz="2000" dirty="0"/>
          </a:br>
          <a:r>
            <a:rPr lang="en-US" sz="2000" dirty="0">
              <a:hlinkClick xmlns:r="http://schemas.openxmlformats.org/officeDocument/2006/relationships" r:id="rId14" tooltip="Amharic Language"/>
            </a:rPr>
            <a:t>Amharic</a:t>
          </a:r>
          <a:br>
            <a:rPr lang="en-US" sz="2000" dirty="0"/>
          </a:br>
          <a:r>
            <a:rPr lang="en-US" sz="2000" dirty="0">
              <a:hlinkClick xmlns:r="http://schemas.openxmlformats.org/officeDocument/2006/relationships" r:id="rId15" tooltip="Armenian Language"/>
            </a:rPr>
            <a:t>Armenian</a:t>
          </a:r>
          <a:br>
            <a:rPr lang="en-US" sz="2000" dirty="0"/>
          </a:br>
          <a:r>
            <a:rPr lang="en-US" sz="2000" dirty="0">
              <a:hlinkClick xmlns:r="http://schemas.openxmlformats.org/officeDocument/2006/relationships" r:id="rId16"/>
            </a:rPr>
            <a:t>Azerbaijani</a:t>
          </a:r>
          <a:br>
            <a:rPr lang="en-US" sz="2000" dirty="0"/>
          </a:br>
          <a:r>
            <a:rPr lang="en-US" sz="2000" dirty="0">
              <a:hlinkClick xmlns:r="http://schemas.openxmlformats.org/officeDocument/2006/relationships" r:id="rId17"/>
            </a:rPr>
            <a:t>Bosnian</a:t>
          </a:r>
          <a:br>
            <a:rPr lang="en-US" sz="2000" dirty="0"/>
          </a:br>
          <a:r>
            <a:rPr lang="en-US" sz="2000" dirty="0">
              <a:hlinkClick xmlns:r="http://schemas.openxmlformats.org/officeDocument/2006/relationships" r:id="rId18"/>
            </a:rPr>
            <a:t>Bulgarian</a:t>
          </a:r>
          <a:br>
            <a:rPr lang="en-US" sz="2000" dirty="0"/>
          </a:br>
          <a:r>
            <a:rPr lang="en-US" sz="2000" dirty="0">
              <a:hlinkClick xmlns:r="http://schemas.openxmlformats.org/officeDocument/2006/relationships" r:id="rId19"/>
            </a:rPr>
            <a:t>Burmese</a:t>
          </a:r>
          <a:br>
            <a:rPr lang="en-US" sz="2000" dirty="0"/>
          </a:br>
          <a:r>
            <a:rPr lang="en-US" sz="2000" dirty="0">
              <a:hlinkClick xmlns:r="http://schemas.openxmlformats.org/officeDocument/2006/relationships" r:id="rId20"/>
            </a:rPr>
            <a:t>Czech</a:t>
          </a:r>
          <a:br>
            <a:rPr lang="en-US" sz="2000" dirty="0"/>
          </a:br>
          <a:r>
            <a:rPr lang="en-US" sz="2000" dirty="0">
              <a:hlinkClick xmlns:r="http://schemas.openxmlformats.org/officeDocument/2006/relationships" r:id="rId21"/>
            </a:rPr>
            <a:t>Estonian</a:t>
          </a:r>
          <a:br>
            <a:rPr lang="en-US" sz="2000" dirty="0"/>
          </a:br>
          <a:r>
            <a:rPr lang="en-US" sz="2000" dirty="0">
              <a:hlinkClick xmlns:r="http://schemas.openxmlformats.org/officeDocument/2006/relationships" r:id="rId22"/>
            </a:rPr>
            <a:t>Finnish</a:t>
          </a:r>
          <a:br>
            <a:rPr lang="en-US" sz="2000" dirty="0"/>
          </a:br>
          <a:r>
            <a:rPr lang="en-US" sz="2000" dirty="0">
              <a:hlinkClick xmlns:r="http://schemas.openxmlformats.org/officeDocument/2006/relationships" r:id="rId23"/>
            </a:rPr>
            <a:t>Georgian</a:t>
          </a:r>
          <a:br>
            <a:rPr lang="en-US" sz="2000" dirty="0"/>
          </a:br>
          <a:r>
            <a:rPr lang="en-US" sz="2000" dirty="0">
              <a:hlinkClick xmlns:r="http://schemas.openxmlformats.org/officeDocument/2006/relationships" r:id="rId24"/>
            </a:rPr>
            <a:t>Greek</a:t>
          </a:r>
          <a:br>
            <a:rPr lang="en-US" sz="2000" dirty="0"/>
          </a:br>
          <a:r>
            <a:rPr lang="en-US" sz="2000" dirty="0">
              <a:hlinkClick xmlns:r="http://schemas.openxmlformats.org/officeDocument/2006/relationships" r:id="rId25"/>
            </a:rPr>
            <a:t>Hebrew</a:t>
          </a:r>
          <a:br>
            <a:rPr lang="en-US" sz="2000" dirty="0"/>
          </a:br>
          <a:r>
            <a:rPr lang="en-US" sz="2000" dirty="0"/>
            <a:t>…</a:t>
          </a:r>
          <a:br>
            <a:rPr lang="en-US" sz="1600" dirty="0"/>
          </a:br>
          <a:endParaRPr lang="en-US" sz="1600" dirty="0"/>
        </a:p>
      </dgm:t>
    </dgm:pt>
    <dgm:pt modelId="{D21BE7E9-281F-422E-B767-A1EE62BE53E8}" type="parTrans" cxnId="{E6003925-B873-4734-9CDF-10A77B191265}">
      <dgm:prSet/>
      <dgm:spPr/>
      <dgm:t>
        <a:bodyPr/>
        <a:lstStyle/>
        <a:p>
          <a:endParaRPr lang="en-US"/>
        </a:p>
      </dgm:t>
    </dgm:pt>
    <dgm:pt modelId="{53AA2E61-3175-42C1-9A91-B0A290C1CBF6}" type="sibTrans" cxnId="{E6003925-B873-4734-9CDF-10A77B191265}">
      <dgm:prSet/>
      <dgm:spPr/>
      <dgm:t>
        <a:bodyPr/>
        <a:lstStyle/>
        <a:p>
          <a:endParaRPr lang="en-US"/>
        </a:p>
      </dgm:t>
    </dgm:pt>
    <dgm:pt modelId="{1C5DAE87-0A29-4FAF-BB69-F0664B69FF6D}">
      <dgm:prSet phldrT="[Text]" custT="1"/>
      <dgm:spPr/>
      <dgm:t>
        <a:bodyPr/>
        <a:lstStyle/>
        <a:p>
          <a:pPr>
            <a:buFont typeface="Wingdings" panose="05000000000000000000" pitchFamily="2" charset="2"/>
            <a:buNone/>
          </a:pPr>
          <a:r>
            <a:rPr lang="it-IT" sz="2000" dirty="0">
              <a:solidFill>
                <a:srgbClr val="FF0000"/>
              </a:solidFill>
              <a:hlinkClick xmlns:r="http://schemas.openxmlformats.org/officeDocument/2006/relationships" r:id="rId26">
                <a:extLst>
                  <a:ext uri="{A12FA001-AC4F-418D-AE19-62706E023703}">
                    <ahyp:hlinkClr xmlns:ahyp="http://schemas.microsoft.com/office/drawing/2018/hyperlinkcolor" val="tx"/>
                  </a:ext>
                </a:extLst>
              </a:hlinkClick>
            </a:rPr>
            <a:t>Cantonese (Chinese)</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52FA6877-D128-4281-B2FE-3641B2B090A3}" type="parTrans" cxnId="{424ECE15-1513-4028-9654-AEF11AA3382D}">
      <dgm:prSet/>
      <dgm:spPr/>
      <dgm:t>
        <a:bodyPr/>
        <a:lstStyle/>
        <a:p>
          <a:endParaRPr lang="en-US"/>
        </a:p>
      </dgm:t>
    </dgm:pt>
    <dgm:pt modelId="{08158074-7CD7-4431-A8DC-518BB22572E3}" type="sibTrans" cxnId="{424ECE15-1513-4028-9654-AEF11AA3382D}">
      <dgm:prSet/>
      <dgm:spPr/>
      <dgm:t>
        <a:bodyPr/>
        <a:lstStyle/>
        <a:p>
          <a:endParaRPr lang="en-US"/>
        </a:p>
      </dgm:t>
    </dgm:pt>
    <dgm:pt modelId="{970CD910-FAA6-407F-83FB-AD1AF03906E0}">
      <dgm:prSet phldrT="[Text]" custT="1"/>
      <dgm:spPr/>
      <dgm:t>
        <a:bodyPr/>
        <a:lstStyle/>
        <a:p>
          <a:pPr>
            <a:buFont typeface="Wingdings" panose="05000000000000000000" pitchFamily="2" charset="2"/>
            <a:buNone/>
          </a:pPr>
          <a:r>
            <a:rPr lang="it-IT" sz="2000" dirty="0">
              <a:solidFill>
                <a:srgbClr val="FF0000"/>
              </a:solidFill>
              <a:hlinkClick xmlns:r="http://schemas.openxmlformats.org/officeDocument/2006/relationships" r:id="rId27">
                <a:extLst>
                  <a:ext uri="{A12FA001-AC4F-418D-AE19-62706E023703}">
                    <ahyp:hlinkClr xmlns:ahyp="http://schemas.microsoft.com/office/drawing/2018/hyperlinkcolor" val="tx"/>
                  </a:ext>
                </a:extLst>
              </a:hlinkClick>
            </a:rPr>
            <a:t>Mandarin (Chinese)</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6261CA49-59F8-49E6-96FA-D37A92C2204E}" type="parTrans" cxnId="{FF93B7F2-900B-48D3-8782-55F3EB1D6793}">
      <dgm:prSet/>
      <dgm:spPr/>
      <dgm:t>
        <a:bodyPr/>
        <a:lstStyle/>
        <a:p>
          <a:endParaRPr lang="en-US"/>
        </a:p>
      </dgm:t>
    </dgm:pt>
    <dgm:pt modelId="{A1E9813E-BCEE-401B-80F9-F5C90F2FB3C7}" type="sibTrans" cxnId="{FF93B7F2-900B-48D3-8782-55F3EB1D6793}">
      <dgm:prSet/>
      <dgm:spPr/>
      <dgm:t>
        <a:bodyPr/>
        <a:lstStyle/>
        <a:p>
          <a:endParaRPr lang="en-US"/>
        </a:p>
      </dgm:t>
    </dgm:pt>
    <dgm:pt modelId="{5BA253FC-6FB1-4C85-AA1E-30D5153A7DF3}">
      <dgm:prSet phldrT="[Text]" custT="1"/>
      <dgm:spPr/>
      <dgm:t>
        <a:bodyPr/>
        <a:lstStyle/>
        <a:p>
          <a:pPr>
            <a:buFont typeface="Wingdings" panose="05000000000000000000" pitchFamily="2" charset="2"/>
            <a:buNone/>
          </a:pPr>
          <a:r>
            <a:rPr lang="it-IT" sz="2000" dirty="0">
              <a:solidFill>
                <a:srgbClr val="FF0000"/>
              </a:solidFill>
              <a:hlinkClick xmlns:r="http://schemas.openxmlformats.org/officeDocument/2006/relationships" r:id="rId28">
                <a:extLst>
                  <a:ext uri="{A12FA001-AC4F-418D-AE19-62706E023703}">
                    <ahyp:hlinkClr xmlns:ahyp="http://schemas.microsoft.com/office/drawing/2018/hyperlinkcolor" val="tx"/>
                  </a:ext>
                </a:extLst>
              </a:hlinkClick>
            </a:rPr>
            <a:t>Japanese</a:t>
          </a:r>
          <a:br>
            <a:rPr lang="it-IT" sz="2000" dirty="0">
              <a:solidFill>
                <a:srgbClr val="FF0000"/>
              </a:solidFill>
            </a:rPr>
          </a:br>
          <a:r>
            <a:rPr lang="it-IT" sz="2000" dirty="0">
              <a:solidFill>
                <a:srgbClr val="FF0000"/>
              </a:solidFill>
              <a:hlinkClick xmlns:r="http://schemas.openxmlformats.org/officeDocument/2006/relationships" r:id="rId29">
                <a:extLst>
                  <a:ext uri="{A12FA001-AC4F-418D-AE19-62706E023703}">
                    <ahyp:hlinkClr xmlns:ahyp="http://schemas.microsoft.com/office/drawing/2018/hyperlinkcolor" val="tx"/>
                  </a:ext>
                </a:extLst>
              </a:hlinkClick>
            </a:rPr>
            <a:t>Korean</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D19F6840-05CE-4217-8B57-5112B6E9AB2A}" type="parTrans" cxnId="{4E2FD361-0595-435B-BFDA-C63CFB74DF15}">
      <dgm:prSet/>
      <dgm:spPr/>
      <dgm:t>
        <a:bodyPr/>
        <a:lstStyle/>
        <a:p>
          <a:endParaRPr lang="en-US"/>
        </a:p>
      </dgm:t>
    </dgm:pt>
    <dgm:pt modelId="{F2BE6A4B-468E-416B-A5B2-5AA73BF14D52}" type="sibTrans" cxnId="{4E2FD361-0595-435B-BFDA-C63CFB74DF15}">
      <dgm:prSet/>
      <dgm:spPr/>
      <dgm:t>
        <a:bodyPr/>
        <a:lstStyle/>
        <a:p>
          <a:endParaRPr lang="en-US"/>
        </a:p>
      </dgm:t>
    </dgm:pt>
    <dgm:pt modelId="{4F58B394-BDE9-40D8-9505-806C7E4E0535}">
      <dgm:prSet phldrT="[Text]" custT="1"/>
      <dgm:spPr/>
      <dgm:t>
        <a:bodyPr/>
        <a:lstStyle/>
        <a:p>
          <a:r>
            <a:rPr lang="en-US" sz="2000" b="1" dirty="0"/>
            <a:t>Category III: 36 weeks (900 hours)</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CA55BF3D-E790-4090-8317-06D7FC1AF396}" type="parTrans" cxnId="{2A664288-B4F2-4961-B6EC-8F150D1A646E}">
      <dgm:prSet/>
      <dgm:spPr/>
      <dgm:t>
        <a:bodyPr/>
        <a:lstStyle/>
        <a:p>
          <a:endParaRPr lang="en-US"/>
        </a:p>
      </dgm:t>
    </dgm:pt>
    <dgm:pt modelId="{BE8B8B4D-A9B1-44D9-8505-44DA7211EDEB}" type="sibTrans" cxnId="{2A664288-B4F2-4961-B6EC-8F150D1A646E}">
      <dgm:prSet/>
      <dgm:spPr/>
      <dgm:t>
        <a:bodyPr/>
        <a:lstStyle/>
        <a:p>
          <a:endParaRPr lang="en-US"/>
        </a:p>
      </dgm:t>
    </dgm:pt>
    <dgm:pt modelId="{80F06784-AF2F-41BF-8789-83BFACD99082}">
      <dgm:prSet phldrT="[Text]" custT="1"/>
      <dgm:spPr/>
      <dgm:t>
        <a:bodyPr/>
        <a:lstStyle/>
        <a:p>
          <a:r>
            <a:rPr lang="en-US" sz="2000" dirty="0">
              <a:hlinkClick xmlns:r="http://schemas.openxmlformats.org/officeDocument/2006/relationships" r:id="rId30"/>
            </a:rPr>
            <a:t>Indonesian</a:t>
          </a:r>
          <a:br>
            <a:rPr lang="en-US" sz="2000" dirty="0"/>
          </a:br>
          <a:r>
            <a:rPr lang="en-US" sz="2000" dirty="0">
              <a:hlinkClick xmlns:r="http://schemas.openxmlformats.org/officeDocument/2006/relationships" r:id="rId31"/>
            </a:rPr>
            <a:t>Malaysian</a:t>
          </a:r>
          <a:r>
            <a:rPr lang="en-US" sz="2000" dirty="0"/>
            <a:t>	</a:t>
          </a:r>
          <a:r>
            <a:rPr lang="en-US" sz="2000" dirty="0">
              <a:hlinkClick xmlns:r="http://schemas.openxmlformats.org/officeDocument/2006/relationships" r:id="rId32"/>
            </a:rPr>
            <a:t>Swahili</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5F898662-FBC0-40E3-AA2B-755DD4C1BAE3}" type="parTrans" cxnId="{9BAC4755-C6F4-4DAB-A92E-218BE4DA449A}">
      <dgm:prSet/>
      <dgm:spPr/>
      <dgm:t>
        <a:bodyPr/>
        <a:lstStyle/>
        <a:p>
          <a:endParaRPr lang="en-US"/>
        </a:p>
      </dgm:t>
    </dgm:pt>
    <dgm:pt modelId="{7C8569CE-8170-419C-91CE-F37A1E1AB1BF}" type="sibTrans" cxnId="{9BAC4755-C6F4-4DAB-A92E-218BE4DA449A}">
      <dgm:prSet/>
      <dgm:spPr/>
      <dgm:t>
        <a:bodyPr/>
        <a:lstStyle/>
        <a:p>
          <a:endParaRPr lang="en-US"/>
        </a:p>
      </dgm:t>
    </dgm:pt>
    <dgm:pt modelId="{DE3F77CF-6A8C-4783-A2CE-00E88C4199CB}" type="pres">
      <dgm:prSet presAssocID="{CF9FC193-7A05-4631-B681-B56EAB543D38}" presName="Name0" presStyleCnt="0">
        <dgm:presLayoutVars>
          <dgm:dir/>
          <dgm:animLvl val="lvl"/>
          <dgm:resizeHandles val="exact"/>
        </dgm:presLayoutVars>
      </dgm:prSet>
      <dgm:spPr/>
    </dgm:pt>
    <dgm:pt modelId="{4E69B62D-7E76-4E06-9330-583771E53BDE}" type="pres">
      <dgm:prSet presAssocID="{6857B86A-DEC1-407C-A1BB-5BF9ACCBCA6A}" presName="composite" presStyleCnt="0"/>
      <dgm:spPr/>
    </dgm:pt>
    <dgm:pt modelId="{F0C1B2C7-0B23-4FE8-AB0F-5877B88532DB}" type="pres">
      <dgm:prSet presAssocID="{6857B86A-DEC1-407C-A1BB-5BF9ACCBCA6A}" presName="parTx" presStyleLbl="alignNode1" presStyleIdx="0" presStyleCnt="3" custScaleY="112745" custLinFactNeighborX="1638" custLinFactNeighborY="-6448">
        <dgm:presLayoutVars>
          <dgm:chMax val="0"/>
          <dgm:chPref val="0"/>
          <dgm:bulletEnabled val="1"/>
        </dgm:presLayoutVars>
      </dgm:prSet>
      <dgm:spPr/>
    </dgm:pt>
    <dgm:pt modelId="{17CA1487-CDD9-4364-92F6-A11DBDAFE16C}" type="pres">
      <dgm:prSet presAssocID="{6857B86A-DEC1-407C-A1BB-5BF9ACCBCA6A}" presName="desTx" presStyleLbl="alignAccFollowNode1" presStyleIdx="0" presStyleCnt="3" custLinFactNeighborX="983" custLinFactNeighborY="-1177">
        <dgm:presLayoutVars>
          <dgm:bulletEnabled val="1"/>
        </dgm:presLayoutVars>
      </dgm:prSet>
      <dgm:spPr/>
    </dgm:pt>
    <dgm:pt modelId="{3FA24A66-31D3-4A69-B628-8BE88627B97D}" type="pres">
      <dgm:prSet presAssocID="{F087F24E-A7D7-4DCE-B2A7-9B941289621A}" presName="space" presStyleCnt="0"/>
      <dgm:spPr/>
    </dgm:pt>
    <dgm:pt modelId="{3B158D6E-E3AA-49BB-988A-758B59ED8F3B}" type="pres">
      <dgm:prSet presAssocID="{ABA77F75-8642-4931-8D7E-BE6C6DB9940D}" presName="composite" presStyleCnt="0"/>
      <dgm:spPr/>
    </dgm:pt>
    <dgm:pt modelId="{055A5EAB-EAE0-4501-8649-31F112FF9AD5}" type="pres">
      <dgm:prSet presAssocID="{ABA77F75-8642-4931-8D7E-BE6C6DB9940D}" presName="parTx" presStyleLbl="alignNode1" presStyleIdx="1" presStyleCnt="3">
        <dgm:presLayoutVars>
          <dgm:chMax val="0"/>
          <dgm:chPref val="0"/>
          <dgm:bulletEnabled val="1"/>
        </dgm:presLayoutVars>
      </dgm:prSet>
      <dgm:spPr/>
    </dgm:pt>
    <dgm:pt modelId="{E4FD5043-5612-43C5-B6AE-CCD431549399}" type="pres">
      <dgm:prSet presAssocID="{ABA77F75-8642-4931-8D7E-BE6C6DB9940D}" presName="desTx" presStyleLbl="alignAccFollowNode1" presStyleIdx="1" presStyleCnt="3">
        <dgm:presLayoutVars>
          <dgm:bulletEnabled val="1"/>
        </dgm:presLayoutVars>
      </dgm:prSet>
      <dgm:spPr/>
    </dgm:pt>
    <dgm:pt modelId="{3E20F600-AFBC-427F-8295-F096F694BC17}" type="pres">
      <dgm:prSet presAssocID="{1A095211-ADB0-42CA-9F24-F1BC942872F3}" presName="space" presStyleCnt="0"/>
      <dgm:spPr/>
    </dgm:pt>
    <dgm:pt modelId="{173DA3A6-F783-42D4-9ED8-FD330979BCEA}" type="pres">
      <dgm:prSet presAssocID="{DA5DFAD8-E443-4F53-9341-A0903BBBD378}" presName="composite" presStyleCnt="0"/>
      <dgm:spPr/>
    </dgm:pt>
    <dgm:pt modelId="{23D06E36-F688-4B37-8BB8-73015E665B0E}" type="pres">
      <dgm:prSet presAssocID="{DA5DFAD8-E443-4F53-9341-A0903BBBD378}" presName="parTx" presStyleLbl="alignNode1" presStyleIdx="2" presStyleCnt="3" custLinFactNeighborX="-984">
        <dgm:presLayoutVars>
          <dgm:chMax val="0"/>
          <dgm:chPref val="0"/>
          <dgm:bulletEnabled val="1"/>
        </dgm:presLayoutVars>
      </dgm:prSet>
      <dgm:spPr/>
    </dgm:pt>
    <dgm:pt modelId="{EA81ED6A-A7EA-4137-A3DC-D16E79F1B938}" type="pres">
      <dgm:prSet presAssocID="{DA5DFAD8-E443-4F53-9341-A0903BBBD378}" presName="desTx" presStyleLbl="alignAccFollowNode1" presStyleIdx="2" presStyleCnt="3">
        <dgm:presLayoutVars>
          <dgm:bulletEnabled val="1"/>
        </dgm:presLayoutVars>
      </dgm:prSet>
      <dgm:spPr/>
    </dgm:pt>
  </dgm:ptLst>
  <dgm:cxnLst>
    <dgm:cxn modelId="{B12F0503-977A-4B5D-8CB7-420B041FF863}" srcId="{CF9FC193-7A05-4631-B681-B56EAB543D38}" destId="{6857B86A-DEC1-407C-A1BB-5BF9ACCBCA6A}" srcOrd="0" destOrd="0" parTransId="{8CA7BF9B-8199-4683-AD57-CB0086659013}" sibTransId="{F087F24E-A7D7-4DCE-B2A7-9B941289621A}"/>
    <dgm:cxn modelId="{424ECE15-1513-4028-9654-AEF11AA3382D}" srcId="{DA5DFAD8-E443-4F53-9341-A0903BBBD378}" destId="{1C5DAE87-0A29-4FAF-BB69-F0664B69FF6D}" srcOrd="1" destOrd="0" parTransId="{52FA6877-D128-4281-B2FE-3641B2B090A3}" sibTransId="{08158074-7CD7-4431-A8DC-518BB22572E3}"/>
    <dgm:cxn modelId="{E6003925-B873-4734-9CDF-10A77B191265}" srcId="{ABA77F75-8642-4931-8D7E-BE6C6DB9940D}" destId="{B5A6905D-06EA-4A97-80A6-83FC1E126ECF}" srcOrd="1" destOrd="0" parTransId="{D21BE7E9-281F-422E-B767-A1EE62BE53E8}" sibTransId="{53AA2E61-3175-42C1-9A91-B0A290C1CBF6}"/>
    <dgm:cxn modelId="{C6B38735-3497-4435-BDB2-71E80DB69C1E}" srcId="{6857B86A-DEC1-407C-A1BB-5BF9ACCBCA6A}" destId="{6A60225F-833B-423F-875C-A809B1FBD300}" srcOrd="2" destOrd="0" parTransId="{40616A7D-9093-4F96-BE45-159B0EC5BD85}" sibTransId="{FB810862-FAEF-41CB-ACD4-46DF73341949}"/>
    <dgm:cxn modelId="{CA949A5F-9945-4C59-A233-D70AFFF70BDA}" srcId="{DA5DFAD8-E443-4F53-9341-A0903BBBD378}" destId="{6EE89B4E-BAED-4A90-B29D-70AF11256801}" srcOrd="0" destOrd="0" parTransId="{39BF20C7-31E5-452B-8EA2-17224A13C7FB}" sibTransId="{E71503C3-CFB7-4144-AD9F-7A42A87A3A6B}"/>
    <dgm:cxn modelId="{00D49E61-8641-42EB-BF21-F398462B8DFD}" type="presOf" srcId="{43951EDE-CDDA-4613-8379-0885EC7918CA}" destId="{17CA1487-CDD9-4364-92F6-A11DBDAFE16C}" srcOrd="0" destOrd="1" presId="urn:microsoft.com/office/officeart/2005/8/layout/hList1"/>
    <dgm:cxn modelId="{4E2FD361-0595-435B-BFDA-C63CFB74DF15}" srcId="{DA5DFAD8-E443-4F53-9341-A0903BBBD378}" destId="{5BA253FC-6FB1-4C85-AA1E-30D5153A7DF3}" srcOrd="3" destOrd="0" parTransId="{D19F6840-05CE-4217-8B57-5112B6E9AB2A}" sibTransId="{F2BE6A4B-468E-416B-A5B2-5AA73BF14D52}"/>
    <dgm:cxn modelId="{D5D61B4C-1312-427C-BDCC-013237D8A488}" srcId="{ABA77F75-8642-4931-8D7E-BE6C6DB9940D}" destId="{611C3B18-07F8-4A66-9682-97E24AEF6014}" srcOrd="0" destOrd="0" parTransId="{5940BF2D-F08A-4150-9A86-173D9242DE8C}" sibTransId="{477660C6-2B6D-4FB8-B9A3-D555E2082C2A}"/>
    <dgm:cxn modelId="{4383066D-4A05-4B5A-911E-5C3EB6DF948E}" type="presOf" srcId="{1C5DAE87-0A29-4FAF-BB69-F0664B69FF6D}" destId="{EA81ED6A-A7EA-4137-A3DC-D16E79F1B938}" srcOrd="0" destOrd="1" presId="urn:microsoft.com/office/officeart/2005/8/layout/hList1"/>
    <dgm:cxn modelId="{9BAC4755-C6F4-4DAB-A92E-218BE4DA449A}" srcId="{DA5DFAD8-E443-4F53-9341-A0903BBBD378}" destId="{80F06784-AF2F-41BF-8789-83BFACD99082}" srcOrd="5" destOrd="0" parTransId="{5F898662-FBC0-40E3-AA2B-755DD4C1BAE3}" sibTransId="{7C8569CE-8170-419C-91CE-F37A1E1AB1BF}"/>
    <dgm:cxn modelId="{CFEF0C7B-6A78-4232-8E4F-C8889AFB5515}" type="presOf" srcId="{80F06784-AF2F-41BF-8789-83BFACD99082}" destId="{EA81ED6A-A7EA-4137-A3DC-D16E79F1B938}" srcOrd="0" destOrd="5" presId="urn:microsoft.com/office/officeart/2005/8/layout/hList1"/>
    <dgm:cxn modelId="{CDC42F82-693B-4164-9AE9-C4AF5E55FB52}" type="presOf" srcId="{6A60225F-833B-423F-875C-A809B1FBD300}" destId="{17CA1487-CDD9-4364-92F6-A11DBDAFE16C}" srcOrd="0" destOrd="2" presId="urn:microsoft.com/office/officeart/2005/8/layout/hList1"/>
    <dgm:cxn modelId="{AAECF784-8F1D-4908-B93D-837F49AB8751}" type="presOf" srcId="{CF9FC193-7A05-4631-B681-B56EAB543D38}" destId="{DE3F77CF-6A8C-4783-A2CE-00E88C4199CB}" srcOrd="0" destOrd="0" presId="urn:microsoft.com/office/officeart/2005/8/layout/hList1"/>
    <dgm:cxn modelId="{2A664288-B4F2-4961-B6EC-8F150D1A646E}" srcId="{DA5DFAD8-E443-4F53-9341-A0903BBBD378}" destId="{4F58B394-BDE9-40D8-9505-806C7E4E0535}" srcOrd="4" destOrd="0" parTransId="{CA55BF3D-E790-4090-8317-06D7FC1AF396}" sibTransId="{BE8B8B4D-A9B1-44D9-8505-44DA7211EDEB}"/>
    <dgm:cxn modelId="{2A048A8A-D3E9-4D78-97F5-CDA37AB1D412}" type="presOf" srcId="{DA5DFAD8-E443-4F53-9341-A0903BBBD378}" destId="{23D06E36-F688-4B37-8BB8-73015E665B0E}" srcOrd="0" destOrd="0" presId="urn:microsoft.com/office/officeart/2005/8/layout/hList1"/>
    <dgm:cxn modelId="{4BF1EEA1-6E89-4F91-BAE8-11038685C515}" type="presOf" srcId="{4C8BFA56-3F75-4CAD-90A3-2F214D699322}" destId="{17CA1487-CDD9-4364-92F6-A11DBDAFE16C}" srcOrd="0" destOrd="0" presId="urn:microsoft.com/office/officeart/2005/8/layout/hList1"/>
    <dgm:cxn modelId="{D51ADDAE-93B7-4701-B8E3-8EC4B0B10FF0}" type="presOf" srcId="{970CD910-FAA6-407F-83FB-AD1AF03906E0}" destId="{EA81ED6A-A7EA-4137-A3DC-D16E79F1B938}" srcOrd="0" destOrd="2" presId="urn:microsoft.com/office/officeart/2005/8/layout/hList1"/>
    <dgm:cxn modelId="{5F12E8B9-000C-441B-B9E7-99ED7A20363B}" type="presOf" srcId="{6857B86A-DEC1-407C-A1BB-5BF9ACCBCA6A}" destId="{F0C1B2C7-0B23-4FE8-AB0F-5877B88532DB}" srcOrd="0" destOrd="0" presId="urn:microsoft.com/office/officeart/2005/8/layout/hList1"/>
    <dgm:cxn modelId="{23DBACC1-780B-4DBC-BB5D-22842E68FC2E}" type="presOf" srcId="{4F58B394-BDE9-40D8-9505-806C7E4E0535}" destId="{EA81ED6A-A7EA-4137-A3DC-D16E79F1B938}" srcOrd="0" destOrd="4" presId="urn:microsoft.com/office/officeart/2005/8/layout/hList1"/>
    <dgm:cxn modelId="{0073D4C3-F488-4F79-B637-186FAECF6BAD}" srcId="{CF9FC193-7A05-4631-B681-B56EAB543D38}" destId="{DA5DFAD8-E443-4F53-9341-A0903BBBD378}" srcOrd="2" destOrd="0" parTransId="{F6012B3B-01B0-4E7C-A363-0177B95D3DD8}" sibTransId="{76D9F54E-47B3-4FE0-B465-AD673964072E}"/>
    <dgm:cxn modelId="{C261DBC4-B288-4A66-9515-8B91205FC548}" type="presOf" srcId="{B5A6905D-06EA-4A97-80A6-83FC1E126ECF}" destId="{E4FD5043-5612-43C5-B6AE-CCD431549399}" srcOrd="0" destOrd="1" presId="urn:microsoft.com/office/officeart/2005/8/layout/hList1"/>
    <dgm:cxn modelId="{4DF212CE-F08A-4C61-BD80-92934EFBC0B7}" srcId="{6857B86A-DEC1-407C-A1BB-5BF9ACCBCA6A}" destId="{43951EDE-CDDA-4613-8379-0885EC7918CA}" srcOrd="1" destOrd="0" parTransId="{032ED759-B245-4816-8E4B-8B2564E2DE28}" sibTransId="{4488CB0A-E444-4580-97B6-00C63363021A}"/>
    <dgm:cxn modelId="{4E21C5D3-FA97-4E62-8CC9-01B68E76021E}" type="presOf" srcId="{ABA77F75-8642-4931-8D7E-BE6C6DB9940D}" destId="{055A5EAB-EAE0-4501-8649-31F112FF9AD5}" srcOrd="0" destOrd="0" presId="urn:microsoft.com/office/officeart/2005/8/layout/hList1"/>
    <dgm:cxn modelId="{1C3DBADA-BD11-4C44-8CDC-61DF58A02781}" type="presOf" srcId="{5BA253FC-6FB1-4C85-AA1E-30D5153A7DF3}" destId="{EA81ED6A-A7EA-4137-A3DC-D16E79F1B938}" srcOrd="0" destOrd="3" presId="urn:microsoft.com/office/officeart/2005/8/layout/hList1"/>
    <dgm:cxn modelId="{4CD5FCDD-1F8A-43A3-BD77-CBE3B3864C41}" srcId="{6857B86A-DEC1-407C-A1BB-5BF9ACCBCA6A}" destId="{4C8BFA56-3F75-4CAD-90A3-2F214D699322}" srcOrd="0" destOrd="0" parTransId="{9A6E3B20-A734-4412-84CF-0134D93D4B28}" sibTransId="{7B50916F-B8BA-427F-B9F0-A301E54D7FB3}"/>
    <dgm:cxn modelId="{58D887E9-04DA-4285-827F-DA6F12BD080E}" type="presOf" srcId="{611C3B18-07F8-4A66-9682-97E24AEF6014}" destId="{E4FD5043-5612-43C5-B6AE-CCD431549399}" srcOrd="0" destOrd="0" presId="urn:microsoft.com/office/officeart/2005/8/layout/hList1"/>
    <dgm:cxn modelId="{D959B3EA-A66A-4B40-901C-93ECD4985A93}" srcId="{CF9FC193-7A05-4631-B681-B56EAB543D38}" destId="{ABA77F75-8642-4931-8D7E-BE6C6DB9940D}" srcOrd="1" destOrd="0" parTransId="{FCF9AE1B-B22B-4F91-BFD8-DDBBF762F128}" sibTransId="{1A095211-ADB0-42CA-9F24-F1BC942872F3}"/>
    <dgm:cxn modelId="{FF93B7F2-900B-48D3-8782-55F3EB1D6793}" srcId="{DA5DFAD8-E443-4F53-9341-A0903BBBD378}" destId="{970CD910-FAA6-407F-83FB-AD1AF03906E0}" srcOrd="2" destOrd="0" parTransId="{6261CA49-59F8-49E6-96FA-D37A92C2204E}" sibTransId="{A1E9813E-BCEE-401B-80F9-F5C90F2FB3C7}"/>
    <dgm:cxn modelId="{765D4AFC-C3A4-4F8B-A000-988DC6C44800}" type="presOf" srcId="{6EE89B4E-BAED-4A90-B29D-70AF11256801}" destId="{EA81ED6A-A7EA-4137-A3DC-D16E79F1B938}" srcOrd="0" destOrd="0" presId="urn:microsoft.com/office/officeart/2005/8/layout/hList1"/>
    <dgm:cxn modelId="{1F4D79B9-0A03-4486-BB92-D4BA991ED70D}" type="presParOf" srcId="{DE3F77CF-6A8C-4783-A2CE-00E88C4199CB}" destId="{4E69B62D-7E76-4E06-9330-583771E53BDE}" srcOrd="0" destOrd="0" presId="urn:microsoft.com/office/officeart/2005/8/layout/hList1"/>
    <dgm:cxn modelId="{EFFE150E-7CB3-4A38-AC57-820444F8E7BA}" type="presParOf" srcId="{4E69B62D-7E76-4E06-9330-583771E53BDE}" destId="{F0C1B2C7-0B23-4FE8-AB0F-5877B88532DB}" srcOrd="0" destOrd="0" presId="urn:microsoft.com/office/officeart/2005/8/layout/hList1"/>
    <dgm:cxn modelId="{332F5817-5A55-4FC1-BA35-DBB23A0AD13C}" type="presParOf" srcId="{4E69B62D-7E76-4E06-9330-583771E53BDE}" destId="{17CA1487-CDD9-4364-92F6-A11DBDAFE16C}" srcOrd="1" destOrd="0" presId="urn:microsoft.com/office/officeart/2005/8/layout/hList1"/>
    <dgm:cxn modelId="{697E9D8E-F51C-4123-B62B-291815C4E7C1}" type="presParOf" srcId="{DE3F77CF-6A8C-4783-A2CE-00E88C4199CB}" destId="{3FA24A66-31D3-4A69-B628-8BE88627B97D}" srcOrd="1" destOrd="0" presId="urn:microsoft.com/office/officeart/2005/8/layout/hList1"/>
    <dgm:cxn modelId="{A09CCE6C-77C7-4B5A-B9DA-7E705F8B286E}" type="presParOf" srcId="{DE3F77CF-6A8C-4783-A2CE-00E88C4199CB}" destId="{3B158D6E-E3AA-49BB-988A-758B59ED8F3B}" srcOrd="2" destOrd="0" presId="urn:microsoft.com/office/officeart/2005/8/layout/hList1"/>
    <dgm:cxn modelId="{817F5423-5421-4F7E-968E-B3D3A624058B}" type="presParOf" srcId="{3B158D6E-E3AA-49BB-988A-758B59ED8F3B}" destId="{055A5EAB-EAE0-4501-8649-31F112FF9AD5}" srcOrd="0" destOrd="0" presId="urn:microsoft.com/office/officeart/2005/8/layout/hList1"/>
    <dgm:cxn modelId="{63113D3E-83F3-4A52-BAD6-246138FEC15C}" type="presParOf" srcId="{3B158D6E-E3AA-49BB-988A-758B59ED8F3B}" destId="{E4FD5043-5612-43C5-B6AE-CCD431549399}" srcOrd="1" destOrd="0" presId="urn:microsoft.com/office/officeart/2005/8/layout/hList1"/>
    <dgm:cxn modelId="{6DF49720-E4F0-4625-B768-1FADCBFE92E0}" type="presParOf" srcId="{DE3F77CF-6A8C-4783-A2CE-00E88C4199CB}" destId="{3E20F600-AFBC-427F-8295-F096F694BC17}" srcOrd="3" destOrd="0" presId="urn:microsoft.com/office/officeart/2005/8/layout/hList1"/>
    <dgm:cxn modelId="{C0F7FF12-72ED-4C65-8A42-67FCEE3903CF}" type="presParOf" srcId="{DE3F77CF-6A8C-4783-A2CE-00E88C4199CB}" destId="{173DA3A6-F783-42D4-9ED8-FD330979BCEA}" srcOrd="4" destOrd="0" presId="urn:microsoft.com/office/officeart/2005/8/layout/hList1"/>
    <dgm:cxn modelId="{67AEDA95-4E81-49EB-9136-C42824BC288A}" type="presParOf" srcId="{173DA3A6-F783-42D4-9ED8-FD330979BCEA}" destId="{23D06E36-F688-4B37-8BB8-73015E665B0E}" srcOrd="0" destOrd="0" presId="urn:microsoft.com/office/officeart/2005/8/layout/hList1"/>
    <dgm:cxn modelId="{190091E1-69E5-482F-89E9-B5A6338D6BCD}" type="presParOf" srcId="{173DA3A6-F783-42D4-9ED8-FD330979BCEA}" destId="{EA81ED6A-A7EA-4137-A3DC-D16E79F1B9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5928740" y="-2741862"/>
          <a:ext cx="682056" cy="63398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latin typeface="Tahoma" panose="020B0604030504040204" pitchFamily="34" charset="0"/>
              <a:ea typeface="Tahoma" panose="020B0604030504040204" pitchFamily="34" charset="0"/>
              <a:cs typeface="Tahoma" panose="020B0604030504040204" pitchFamily="34" charset="0"/>
            </a:rPr>
            <a:t>汉字教学的困惑</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099849" y="120324"/>
        <a:ext cx="6306545" cy="615466"/>
      </dsp:txXfrm>
    </dsp:sp>
    <dsp:sp modelId="{3230722F-B757-4673-BD2F-9D4BAB5CEE8D}">
      <dsp:nvSpPr>
        <dsp:cNvPr id="0" name=""/>
        <dsp:cNvSpPr/>
      </dsp:nvSpPr>
      <dsp:spPr>
        <a:xfrm>
          <a:off x="466311" y="1772"/>
          <a:ext cx="2633537" cy="8525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sp:txBody>
      <dsp:txXfrm>
        <a:off x="507930" y="43391"/>
        <a:ext cx="2550299" cy="769332"/>
      </dsp:txXfrm>
    </dsp:sp>
    <dsp:sp modelId="{329ECF1A-78BE-41CB-B252-8011825B67CD}">
      <dsp:nvSpPr>
        <dsp:cNvPr id="0" name=""/>
        <dsp:cNvSpPr/>
      </dsp:nvSpPr>
      <dsp:spPr>
        <a:xfrm rot="5400000">
          <a:off x="5889833" y="-1846663"/>
          <a:ext cx="682056" cy="63398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latin typeface="Tahoma" panose="020B0604030504040204" pitchFamily="34" charset="0"/>
              <a:ea typeface="Tahoma" panose="020B0604030504040204" pitchFamily="34" charset="0"/>
              <a:cs typeface="Tahoma" panose="020B0604030504040204" pitchFamily="34" charset="0"/>
            </a:rPr>
            <a:t>语言学习难度调查</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060942" y="1015523"/>
        <a:ext cx="6306545" cy="615466"/>
      </dsp:txXfrm>
    </dsp:sp>
    <dsp:sp modelId="{8A3FE5E4-2689-4041-B2C5-C63BC276A3EF}">
      <dsp:nvSpPr>
        <dsp:cNvPr id="0" name=""/>
        <dsp:cNvSpPr/>
      </dsp:nvSpPr>
      <dsp:spPr>
        <a:xfrm>
          <a:off x="466311" y="896971"/>
          <a:ext cx="2594631" cy="8525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        ?</a:t>
          </a:r>
        </a:p>
      </dsp:txBody>
      <dsp:txXfrm>
        <a:off x="507930" y="938590"/>
        <a:ext cx="2511393" cy="769332"/>
      </dsp:txXfrm>
    </dsp:sp>
    <dsp:sp modelId="{A66EBD3D-E7C5-421C-B8B5-728648057DDC}">
      <dsp:nvSpPr>
        <dsp:cNvPr id="0" name=""/>
        <dsp:cNvSpPr/>
      </dsp:nvSpPr>
      <dsp:spPr>
        <a:xfrm rot="5400000">
          <a:off x="5909305" y="-951464"/>
          <a:ext cx="682056" cy="63398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latin typeface="Tahoma" panose="020B0604030504040204" pitchFamily="34" charset="0"/>
              <a:ea typeface="Tahoma" panose="020B0604030504040204" pitchFamily="34" charset="0"/>
              <a:cs typeface="Tahoma" panose="020B0604030504040204" pitchFamily="34" charset="0"/>
            </a:rPr>
            <a:t>三种处理汉字教学的模式</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080414" y="1910722"/>
        <a:ext cx="6306545" cy="615466"/>
      </dsp:txXfrm>
    </dsp:sp>
    <dsp:sp modelId="{1C763A21-352A-41D1-A2E2-E305DABA275D}">
      <dsp:nvSpPr>
        <dsp:cNvPr id="0" name=""/>
        <dsp:cNvSpPr/>
      </dsp:nvSpPr>
      <dsp:spPr>
        <a:xfrm>
          <a:off x="466311" y="1792170"/>
          <a:ext cx="2614102" cy="8525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sp:txBody>
      <dsp:txXfrm>
        <a:off x="507930" y="1833789"/>
        <a:ext cx="2530864" cy="769332"/>
      </dsp:txXfrm>
    </dsp:sp>
    <dsp:sp modelId="{95E0557D-F0A1-4F38-8083-55DE7503164F}">
      <dsp:nvSpPr>
        <dsp:cNvPr id="0" name=""/>
        <dsp:cNvSpPr/>
      </dsp:nvSpPr>
      <dsp:spPr>
        <a:xfrm rot="5400000">
          <a:off x="5909305" y="-56265"/>
          <a:ext cx="682056" cy="63398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zh-CN" sz="2400" kern="1200" dirty="0">
              <a:latin typeface="Tahoma" panose="020B0604030504040204" pitchFamily="34" charset="0"/>
              <a:ea typeface="Tahoma" panose="020B0604030504040204" pitchFamily="34" charset="0"/>
              <a:cs typeface="Tahoma" panose="020B0604030504040204" pitchFamily="34" charset="0"/>
            </a:rPr>
            <a:t>“</a:t>
          </a:r>
          <a:r>
            <a:rPr lang="zh-CN" altLang="en-US" sz="2400" kern="1200" dirty="0">
              <a:latin typeface="Tahoma" panose="020B0604030504040204" pitchFamily="34" charset="0"/>
              <a:ea typeface="Tahoma" panose="020B0604030504040204" pitchFamily="34" charset="0"/>
              <a:cs typeface="Tahoma" panose="020B0604030504040204" pitchFamily="34" charset="0"/>
            </a:rPr>
            <a:t>电脑中文</a:t>
          </a:r>
          <a:r>
            <a:rPr lang="en-US" altLang="zh-CN" sz="2400" kern="1200" dirty="0">
              <a:latin typeface="Tahoma" panose="020B0604030504040204" pitchFamily="34" charset="0"/>
              <a:ea typeface="Tahoma" panose="020B0604030504040204" pitchFamily="34" charset="0"/>
              <a:cs typeface="Tahoma" panose="020B0604030504040204" pitchFamily="34" charset="0"/>
            </a:rPr>
            <a:t>”</a:t>
          </a:r>
          <a:r>
            <a:rPr lang="zh-CN" altLang="en-US" sz="2400" kern="1200" dirty="0">
              <a:latin typeface="Tahoma" panose="020B0604030504040204" pitchFamily="34" charset="0"/>
              <a:ea typeface="Tahoma" panose="020B0604030504040204" pitchFamily="34" charset="0"/>
              <a:cs typeface="Tahoma" panose="020B0604030504040204" pitchFamily="34" charset="0"/>
            </a:rPr>
            <a:t>的必行和</a:t>
          </a:r>
          <a:r>
            <a:rPr lang="en-US" altLang="zh-CN" sz="2400" kern="1200" dirty="0">
              <a:latin typeface="Tahoma" panose="020B0604030504040204" pitchFamily="34" charset="0"/>
              <a:ea typeface="Tahoma" panose="020B0604030504040204" pitchFamily="34" charset="0"/>
              <a:cs typeface="Tahoma" panose="020B0604030504040204" pitchFamily="34" charset="0"/>
            </a:rPr>
            <a:t>URI</a:t>
          </a:r>
          <a:r>
            <a:rPr lang="zh-CN" altLang="en-US" sz="2400" kern="1200" dirty="0">
              <a:latin typeface="Tahoma" panose="020B0604030504040204" pitchFamily="34" charset="0"/>
              <a:ea typeface="Tahoma" panose="020B0604030504040204" pitchFamily="34" charset="0"/>
              <a:cs typeface="Tahoma" panose="020B0604030504040204" pitchFamily="34" charset="0"/>
            </a:rPr>
            <a:t>教学成果</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080414" y="2805921"/>
        <a:ext cx="6306545" cy="615466"/>
      </dsp:txXfrm>
    </dsp:sp>
    <dsp:sp modelId="{B9324B26-5FF5-4FF7-9073-66103CBE8481}">
      <dsp:nvSpPr>
        <dsp:cNvPr id="0" name=""/>
        <dsp:cNvSpPr/>
      </dsp:nvSpPr>
      <dsp:spPr>
        <a:xfrm>
          <a:off x="446847" y="2687369"/>
          <a:ext cx="2614102" cy="8525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sp:txBody>
      <dsp:txXfrm>
        <a:off x="488466" y="2728988"/>
        <a:ext cx="2530864" cy="769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1B2C7-0B23-4FE8-AB0F-5877B88532DB}">
      <dsp:nvSpPr>
        <dsp:cNvPr id="0" name=""/>
        <dsp:cNvSpPr/>
      </dsp:nvSpPr>
      <dsp:spPr>
        <a:xfrm>
          <a:off x="69303" y="59340"/>
          <a:ext cx="3444003" cy="5080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Category I: 23-24 weeks (575-600 hours</a:t>
          </a:r>
          <a:r>
            <a:rPr lang="en-US" sz="800" b="1" kern="1200" dirty="0"/>
            <a:t>)</a:t>
          </a:r>
          <a:endParaRPr lang="en-US" sz="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9303" y="59340"/>
        <a:ext cx="3444003" cy="508041"/>
      </dsp:txXfrm>
    </dsp:sp>
    <dsp:sp modelId="{17CA1487-CDD9-4364-92F6-A11DBDAFE16C}">
      <dsp:nvSpPr>
        <dsp:cNvPr id="0" name=""/>
        <dsp:cNvSpPr/>
      </dsp:nvSpPr>
      <dsp:spPr>
        <a:xfrm>
          <a:off x="46745" y="522571"/>
          <a:ext cx="3444003" cy="383613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None/>
          </a:pPr>
          <a:r>
            <a:rPr lang="en-US" sz="2400" kern="1200" dirty="0">
              <a:hlinkClick xmlns:r="http://schemas.openxmlformats.org/officeDocument/2006/relationships" r:id="rId1" tooltip="Afrikaans Language"/>
            </a:rPr>
            <a:t>Afrikaans</a:t>
          </a:r>
          <a:br>
            <a:rPr lang="en-US" sz="2400" kern="1200" dirty="0"/>
          </a:br>
          <a:r>
            <a:rPr lang="en-US" sz="2400" kern="1200" dirty="0">
              <a:hlinkClick xmlns:r="http://schemas.openxmlformats.org/officeDocument/2006/relationships" r:id="rId2"/>
            </a:rPr>
            <a:t>Danish</a:t>
          </a:r>
          <a:br>
            <a:rPr lang="en-US" sz="2400" kern="1200" dirty="0"/>
          </a:br>
          <a:r>
            <a:rPr lang="en-US" sz="2400" kern="1200" dirty="0">
              <a:hlinkClick xmlns:r="http://schemas.openxmlformats.org/officeDocument/2006/relationships" r:id="rId3"/>
            </a:rPr>
            <a:t>Dutch</a:t>
          </a:r>
          <a:br>
            <a:rPr lang="en-US" sz="2400" kern="1200" dirty="0"/>
          </a:br>
          <a:r>
            <a:rPr lang="en-US" sz="2400" kern="1200" dirty="0">
              <a:hlinkClick xmlns:r="http://schemas.openxmlformats.org/officeDocument/2006/relationships" r:id="rId4"/>
            </a:rPr>
            <a:t>French</a:t>
          </a:r>
          <a:br>
            <a:rPr lang="en-US" sz="2400" kern="1200" dirty="0"/>
          </a:br>
          <a:r>
            <a:rPr lang="en-US" sz="2400" kern="1200" dirty="0">
              <a:hlinkClick xmlns:r="http://schemas.openxmlformats.org/officeDocument/2006/relationships" r:id="rId5"/>
            </a:rPr>
            <a:t>Italian</a:t>
          </a:r>
          <a:r>
            <a:rPr lang="en-US" sz="2400" kern="1200" dirty="0"/>
            <a:t>	</a:t>
          </a:r>
          <a:r>
            <a:rPr lang="en-US" sz="2400" kern="1200" dirty="0">
              <a:hlinkClick xmlns:r="http://schemas.openxmlformats.org/officeDocument/2006/relationships" r:id="rId6"/>
            </a:rPr>
            <a:t>Norwegian</a:t>
          </a:r>
          <a:br>
            <a:rPr lang="en-US" sz="2400" kern="1200" dirty="0"/>
          </a:br>
          <a:r>
            <a:rPr lang="en-US" sz="2400" kern="1200" dirty="0">
              <a:hlinkClick xmlns:r="http://schemas.openxmlformats.org/officeDocument/2006/relationships" r:id="rId7"/>
            </a:rPr>
            <a:t>Portuguese</a:t>
          </a:r>
          <a:br>
            <a:rPr lang="en-US" sz="2400" kern="1200" dirty="0"/>
          </a:br>
          <a:r>
            <a:rPr lang="en-US" sz="2400" kern="1200" dirty="0">
              <a:hlinkClick xmlns:r="http://schemas.openxmlformats.org/officeDocument/2006/relationships" r:id="rId8"/>
            </a:rPr>
            <a:t>Romanian</a:t>
          </a:r>
          <a:br>
            <a:rPr lang="en-US" sz="2400" kern="1200" dirty="0"/>
          </a:br>
          <a:r>
            <a:rPr lang="en-US" sz="2400" kern="1200" dirty="0">
              <a:hlinkClick xmlns:r="http://schemas.openxmlformats.org/officeDocument/2006/relationships" r:id="rId9"/>
            </a:rPr>
            <a:t>Spanish</a:t>
          </a:r>
          <a:br>
            <a:rPr lang="en-US" sz="2400" kern="1200" dirty="0"/>
          </a:br>
          <a:r>
            <a:rPr lang="en-US" sz="2400" kern="1200" dirty="0">
              <a:hlinkClick xmlns:r="http://schemas.openxmlformats.org/officeDocument/2006/relationships" r:id="rId10"/>
            </a:rPr>
            <a:t>Swedish</a:t>
          </a:r>
          <a:endParaRPr lang="en-US" sz="24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1066800">
            <a:lnSpc>
              <a:spcPct val="90000"/>
            </a:lnSpc>
            <a:spcBef>
              <a:spcPct val="0"/>
            </a:spcBef>
            <a:spcAft>
              <a:spcPct val="15000"/>
            </a:spcAft>
            <a:buChar char="•"/>
          </a:pPr>
          <a:r>
            <a:rPr lang="en-US" sz="2400" b="1" kern="1200" dirty="0"/>
            <a:t>Category II: 30 weeks (750 hours)</a:t>
          </a:r>
          <a:endParaRPr lang="en-US" sz="2400" kern="1200" dirty="0"/>
        </a:p>
        <a:p>
          <a:pPr marL="228600" lvl="1" indent="-228600" algn="l" defTabSz="1066800">
            <a:lnSpc>
              <a:spcPct val="90000"/>
            </a:lnSpc>
            <a:spcBef>
              <a:spcPct val="0"/>
            </a:spcBef>
            <a:spcAft>
              <a:spcPct val="15000"/>
            </a:spcAft>
            <a:buChar char="•"/>
          </a:pPr>
          <a:r>
            <a:rPr lang="en-US" sz="2400" kern="1200" dirty="0">
              <a:hlinkClick xmlns:r="http://schemas.openxmlformats.org/officeDocument/2006/relationships" r:id="rId11"/>
            </a:rPr>
            <a:t>German</a:t>
          </a:r>
          <a:endParaRPr lang="en-US" sz="2400" kern="1200" dirty="0"/>
        </a:p>
      </dsp:txBody>
      <dsp:txXfrm>
        <a:off x="46745" y="522571"/>
        <a:ext cx="3444003" cy="3836137"/>
      </dsp:txXfrm>
    </dsp:sp>
    <dsp:sp modelId="{055A5EAB-EAE0-4501-8649-31F112FF9AD5}">
      <dsp:nvSpPr>
        <dsp:cNvPr id="0" name=""/>
        <dsp:cNvSpPr/>
      </dsp:nvSpPr>
      <dsp:spPr>
        <a:xfrm>
          <a:off x="3938584" y="102753"/>
          <a:ext cx="3440640" cy="45061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Category IV: 44 weeks (1100 hours</a:t>
          </a:r>
          <a:r>
            <a:rPr lang="en-US" sz="500" b="1" kern="1200" dirty="0"/>
            <a:t>)</a:t>
          </a:r>
          <a:br>
            <a:rPr lang="en-US" sz="500" kern="1200" dirty="0"/>
          </a:br>
          <a:endParaRPr lang="en-US" sz="5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938584" y="102753"/>
        <a:ext cx="3440640" cy="450611"/>
      </dsp:txXfrm>
    </dsp:sp>
    <dsp:sp modelId="{E4FD5043-5612-43C5-B6AE-CCD431549399}">
      <dsp:nvSpPr>
        <dsp:cNvPr id="0" name=""/>
        <dsp:cNvSpPr/>
      </dsp:nvSpPr>
      <dsp:spPr>
        <a:xfrm>
          <a:off x="3938584" y="553364"/>
          <a:ext cx="3440640" cy="383613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12" tooltip="Albanian Language"/>
            </a:rPr>
            <a:t>Albanian</a:t>
          </a:r>
          <a:br>
            <a:rPr lang="en-US" sz="2000" kern="1200" dirty="0"/>
          </a:br>
          <a:r>
            <a:rPr lang="en-US" sz="2000" kern="1200" dirty="0">
              <a:hlinkClick xmlns:r="http://schemas.openxmlformats.org/officeDocument/2006/relationships" r:id="rId13" tooltip="Amharic Language"/>
            </a:rPr>
            <a:t>Amharic</a:t>
          </a:r>
          <a:br>
            <a:rPr lang="en-US" sz="2000" kern="1200" dirty="0"/>
          </a:br>
          <a:r>
            <a:rPr lang="en-US" sz="2000" kern="1200" dirty="0">
              <a:hlinkClick xmlns:r="http://schemas.openxmlformats.org/officeDocument/2006/relationships" r:id="rId14" tooltip="Armenian Language"/>
            </a:rPr>
            <a:t>Armenian</a:t>
          </a:r>
          <a:br>
            <a:rPr lang="en-US" sz="2000" kern="1200" dirty="0"/>
          </a:br>
          <a:r>
            <a:rPr lang="en-US" sz="2000" kern="1200" dirty="0">
              <a:hlinkClick xmlns:r="http://schemas.openxmlformats.org/officeDocument/2006/relationships" r:id="rId15"/>
            </a:rPr>
            <a:t>Azerbaijani</a:t>
          </a:r>
          <a:br>
            <a:rPr lang="en-US" sz="2000" kern="1200" dirty="0"/>
          </a:br>
          <a:r>
            <a:rPr lang="en-US" sz="2000" kern="1200" dirty="0">
              <a:hlinkClick xmlns:r="http://schemas.openxmlformats.org/officeDocument/2006/relationships" r:id="rId16"/>
            </a:rPr>
            <a:t>Bosnian</a:t>
          </a:r>
          <a:br>
            <a:rPr lang="en-US" sz="2000" kern="1200" dirty="0"/>
          </a:br>
          <a:r>
            <a:rPr lang="en-US" sz="2000" kern="1200" dirty="0">
              <a:hlinkClick xmlns:r="http://schemas.openxmlformats.org/officeDocument/2006/relationships" r:id="rId17"/>
            </a:rPr>
            <a:t>Bulgarian</a:t>
          </a:r>
          <a:br>
            <a:rPr lang="en-US" sz="2000" kern="1200" dirty="0"/>
          </a:br>
          <a:r>
            <a:rPr lang="en-US" sz="2000" kern="1200" dirty="0">
              <a:hlinkClick xmlns:r="http://schemas.openxmlformats.org/officeDocument/2006/relationships" r:id="rId18"/>
            </a:rPr>
            <a:t>Burmese</a:t>
          </a:r>
          <a:br>
            <a:rPr lang="en-US" sz="2000" kern="1200" dirty="0"/>
          </a:br>
          <a:r>
            <a:rPr lang="en-US" sz="2000" kern="1200" dirty="0">
              <a:hlinkClick xmlns:r="http://schemas.openxmlformats.org/officeDocument/2006/relationships" r:id="rId19"/>
            </a:rPr>
            <a:t>Czech</a:t>
          </a:r>
          <a:br>
            <a:rPr lang="en-US" sz="2000" kern="1200" dirty="0"/>
          </a:br>
          <a:r>
            <a:rPr lang="en-US" sz="2000" kern="1200" dirty="0">
              <a:hlinkClick xmlns:r="http://schemas.openxmlformats.org/officeDocument/2006/relationships" r:id="rId20"/>
            </a:rPr>
            <a:t>Estonian</a:t>
          </a:r>
          <a:br>
            <a:rPr lang="en-US" sz="2000" kern="1200" dirty="0"/>
          </a:br>
          <a:r>
            <a:rPr lang="en-US" sz="2000" kern="1200" dirty="0">
              <a:hlinkClick xmlns:r="http://schemas.openxmlformats.org/officeDocument/2006/relationships" r:id="rId21"/>
            </a:rPr>
            <a:t>Finnish</a:t>
          </a:r>
          <a:br>
            <a:rPr lang="en-US" sz="2000" kern="1200" dirty="0"/>
          </a:br>
          <a:r>
            <a:rPr lang="en-US" sz="2000" kern="1200" dirty="0">
              <a:hlinkClick xmlns:r="http://schemas.openxmlformats.org/officeDocument/2006/relationships" r:id="rId22"/>
            </a:rPr>
            <a:t>Georgian</a:t>
          </a:r>
          <a:br>
            <a:rPr lang="en-US" sz="2000" kern="1200" dirty="0"/>
          </a:br>
          <a:r>
            <a:rPr lang="en-US" sz="2000" kern="1200" dirty="0">
              <a:hlinkClick xmlns:r="http://schemas.openxmlformats.org/officeDocument/2006/relationships" r:id="rId23"/>
            </a:rPr>
            <a:t>Greek</a:t>
          </a:r>
          <a:br>
            <a:rPr lang="en-US" sz="2000" kern="1200" dirty="0"/>
          </a:br>
          <a:r>
            <a:rPr lang="en-US" sz="2000" kern="1200" dirty="0">
              <a:hlinkClick xmlns:r="http://schemas.openxmlformats.org/officeDocument/2006/relationships" r:id="rId24"/>
            </a:rPr>
            <a:t>Hebrew</a:t>
          </a:r>
          <a:br>
            <a:rPr lang="en-US" sz="2000" kern="1200" dirty="0"/>
          </a:br>
          <a:r>
            <a:rPr lang="en-US" sz="2000" kern="1200" dirty="0"/>
            <a:t>…</a:t>
          </a:r>
          <a:br>
            <a:rPr lang="en-US" sz="1600" kern="1200" dirty="0"/>
          </a:br>
          <a:endParaRPr lang="en-US" sz="1600" kern="1200" dirty="0"/>
        </a:p>
      </dsp:txBody>
      <dsp:txXfrm>
        <a:off x="3938584" y="553364"/>
        <a:ext cx="3440640" cy="3836137"/>
      </dsp:txXfrm>
    </dsp:sp>
    <dsp:sp modelId="{23D06E36-F688-4B37-8BB8-73015E665B0E}">
      <dsp:nvSpPr>
        <dsp:cNvPr id="0" name=""/>
        <dsp:cNvSpPr/>
      </dsp:nvSpPr>
      <dsp:spPr>
        <a:xfrm>
          <a:off x="7827058" y="102753"/>
          <a:ext cx="3440640" cy="45061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Category V: 88 weeks (2200 hours</a:t>
          </a:r>
          <a:r>
            <a:rPr lang="en-US" sz="500" b="1" kern="1200" dirty="0"/>
            <a:t>)</a:t>
          </a:r>
          <a:endParaRPr lang="en-US" sz="5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7827058" y="102753"/>
        <a:ext cx="3440640" cy="450611"/>
      </dsp:txXfrm>
    </dsp:sp>
    <dsp:sp modelId="{EA81ED6A-A7EA-4137-A3DC-D16E79F1B938}">
      <dsp:nvSpPr>
        <dsp:cNvPr id="0" name=""/>
        <dsp:cNvSpPr/>
      </dsp:nvSpPr>
      <dsp:spPr>
        <a:xfrm>
          <a:off x="7860914" y="553364"/>
          <a:ext cx="3440640" cy="383613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None/>
          </a:pPr>
          <a:r>
            <a:rPr lang="it-IT" sz="2000" kern="1200" dirty="0">
              <a:solidFill>
                <a:srgbClr val="FF0000"/>
              </a:solidFill>
              <a:hlinkClick xmlns:r="http://schemas.openxmlformats.org/officeDocument/2006/relationships" r:id="rId25" tooltip="Arabic Language">
                <a:extLst>
                  <a:ext uri="{A12FA001-AC4F-418D-AE19-62706E023703}">
                    <ahyp:hlinkClr xmlns:ahyp="http://schemas.microsoft.com/office/drawing/2018/hyperlinkcolor" val="tx"/>
                  </a:ext>
                </a:extLst>
              </a:hlinkClick>
            </a:rPr>
            <a:t>Arabic</a:t>
          </a:r>
          <a:endParaRPr lang="en-US" sz="200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None/>
          </a:pPr>
          <a:r>
            <a:rPr lang="it-IT" sz="2000" kern="1200" dirty="0">
              <a:solidFill>
                <a:srgbClr val="FF0000"/>
              </a:solidFill>
              <a:hlinkClick xmlns:r="http://schemas.openxmlformats.org/officeDocument/2006/relationships" r:id="rId26">
                <a:extLst>
                  <a:ext uri="{A12FA001-AC4F-418D-AE19-62706E023703}">
                    <ahyp:hlinkClr xmlns:ahyp="http://schemas.microsoft.com/office/drawing/2018/hyperlinkcolor" val="tx"/>
                  </a:ext>
                </a:extLst>
              </a:hlinkClick>
            </a:rPr>
            <a:t>Cantonese (Chinese)</a:t>
          </a:r>
          <a:endParaRPr lang="en-US" sz="200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None/>
          </a:pPr>
          <a:r>
            <a:rPr lang="it-IT" sz="2000" kern="1200" dirty="0">
              <a:solidFill>
                <a:srgbClr val="FF0000"/>
              </a:solidFill>
              <a:hlinkClick xmlns:r="http://schemas.openxmlformats.org/officeDocument/2006/relationships" r:id="rId27">
                <a:extLst>
                  <a:ext uri="{A12FA001-AC4F-418D-AE19-62706E023703}">
                    <ahyp:hlinkClr xmlns:ahyp="http://schemas.microsoft.com/office/drawing/2018/hyperlinkcolor" val="tx"/>
                  </a:ext>
                </a:extLst>
              </a:hlinkClick>
            </a:rPr>
            <a:t>Mandarin (Chinese)</a:t>
          </a:r>
          <a:endParaRPr lang="en-US" sz="200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None/>
          </a:pPr>
          <a:r>
            <a:rPr lang="it-IT" sz="2000" kern="1200" dirty="0">
              <a:solidFill>
                <a:srgbClr val="FF0000"/>
              </a:solidFill>
              <a:hlinkClick xmlns:r="http://schemas.openxmlformats.org/officeDocument/2006/relationships" r:id="rId28">
                <a:extLst>
                  <a:ext uri="{A12FA001-AC4F-418D-AE19-62706E023703}">
                    <ahyp:hlinkClr xmlns:ahyp="http://schemas.microsoft.com/office/drawing/2018/hyperlinkcolor" val="tx"/>
                  </a:ext>
                </a:extLst>
              </a:hlinkClick>
            </a:rPr>
            <a:t>Japanese</a:t>
          </a:r>
          <a:br>
            <a:rPr lang="it-IT" sz="2000" kern="1200" dirty="0">
              <a:solidFill>
                <a:srgbClr val="FF0000"/>
              </a:solidFill>
            </a:rPr>
          </a:br>
          <a:r>
            <a:rPr lang="it-IT" sz="2000" kern="1200" dirty="0">
              <a:solidFill>
                <a:srgbClr val="FF0000"/>
              </a:solidFill>
              <a:hlinkClick xmlns:r="http://schemas.openxmlformats.org/officeDocument/2006/relationships" r:id="rId29">
                <a:extLst>
                  <a:ext uri="{A12FA001-AC4F-418D-AE19-62706E023703}">
                    <ahyp:hlinkClr xmlns:ahyp="http://schemas.microsoft.com/office/drawing/2018/hyperlinkcolor" val="tx"/>
                  </a:ext>
                </a:extLst>
              </a:hlinkClick>
            </a:rPr>
            <a:t>Korean</a:t>
          </a:r>
          <a:endParaRPr lang="en-US" sz="200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r>
            <a:rPr lang="en-US" sz="2000" b="1" kern="1200" dirty="0"/>
            <a:t>Category III: 36 weeks (900 hours)</a:t>
          </a:r>
          <a:endParaRPr lang="en-US" sz="20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30"/>
            </a:rPr>
            <a:t>Indonesian</a:t>
          </a:r>
          <a:br>
            <a:rPr lang="en-US" sz="2000" kern="1200" dirty="0"/>
          </a:br>
          <a:r>
            <a:rPr lang="en-US" sz="2000" kern="1200" dirty="0">
              <a:hlinkClick xmlns:r="http://schemas.openxmlformats.org/officeDocument/2006/relationships" r:id="rId31"/>
            </a:rPr>
            <a:t>Malaysian</a:t>
          </a:r>
          <a:r>
            <a:rPr lang="en-US" sz="2000" kern="1200" dirty="0"/>
            <a:t>	</a:t>
          </a:r>
          <a:r>
            <a:rPr lang="en-US" sz="2000" kern="1200" dirty="0">
              <a:hlinkClick xmlns:r="http://schemas.openxmlformats.org/officeDocument/2006/relationships" r:id="rId32"/>
            </a:rPr>
            <a:t>Swahili</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7860914" y="553364"/>
        <a:ext cx="3440640" cy="38361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B3372-74CF-4E21-A4D4-286B22AA5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3762BE-D43C-49F5-99A5-BF49C6959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5766F-5EC0-4797-B4D1-777FCB005B11}" type="datetimeFigureOut">
              <a:rPr lang="en-US" smtClean="0"/>
              <a:t>7/30/2022</a:t>
            </a:fld>
            <a:endParaRPr lang="en-US" dirty="0"/>
          </a:p>
        </p:txBody>
      </p:sp>
      <p:sp>
        <p:nvSpPr>
          <p:cNvPr id="4" name="Footer Placeholder 3">
            <a:extLst>
              <a:ext uri="{FF2B5EF4-FFF2-40B4-BE49-F238E27FC236}">
                <a16:creationId xmlns:a16="http://schemas.microsoft.com/office/drawing/2014/main" id="{1989E452-9BCA-4AF5-9A9C-233BF410EA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BF9F63-CE4F-44E2-A07D-7E654DE9F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AC76B-F5B1-4D6E-BACD-2A80744AC929}" type="slidenum">
              <a:rPr lang="en-US" smtClean="0"/>
              <a:t>‹#›</a:t>
            </a:fld>
            <a:endParaRPr lang="en-US" dirty="0"/>
          </a:p>
        </p:txBody>
      </p:sp>
    </p:spTree>
    <p:extLst>
      <p:ext uri="{BB962C8B-B14F-4D97-AF65-F5344CB8AC3E}">
        <p14:creationId xmlns:p14="http://schemas.microsoft.com/office/powerpoint/2010/main" val="320514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4B5EC-152C-4627-80C0-63B10D5574EF}" type="datetimeFigureOut">
              <a:rPr lang="en-US" smtClean="0"/>
              <a:t>7/30/2022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EE60E-651F-40CC-AD73-C00F10CE42B6}" type="slidenum">
              <a:rPr lang="en-US" smtClean="0"/>
              <a:t>‹#›</a:t>
            </a:fld>
            <a:endParaRPr lang="en-US" dirty="0"/>
          </a:p>
        </p:txBody>
      </p:sp>
    </p:spTree>
    <p:extLst>
      <p:ext uri="{BB962C8B-B14F-4D97-AF65-F5344CB8AC3E}">
        <p14:creationId xmlns:p14="http://schemas.microsoft.com/office/powerpoint/2010/main" val="2025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汉字教学中，我们需要教授两种功能，即交际功能和文化载体功能。我们手写或者电写再造汉字，组成句子、段落和篇章，传递我们要表达的意思，起到交际的作用。这是我们教授的语言功能和技能，而手写汉字只是交际中再造汉字的一种方式，而且是使用最少的一种语言技能，但也是花时最多最难学的一种技能。现在电写普及，方便取代手写成了汉字交际的主要方式。对于文化载体的功能是汉字的重要功能，我们在教学中需要注意传授，但不是今天的主要讨论内容</a:t>
            </a:r>
            <a:endParaRPr lang="en-US" dirty="0"/>
          </a:p>
        </p:txBody>
      </p:sp>
      <p:sp>
        <p:nvSpPr>
          <p:cNvPr id="4" name="Slide Number Placeholder 3"/>
          <p:cNvSpPr>
            <a:spLocks noGrp="1"/>
          </p:cNvSpPr>
          <p:nvPr>
            <p:ph type="sldNum" sz="quarter" idx="5"/>
          </p:nvPr>
        </p:nvSpPr>
        <p:spPr/>
        <p:txBody>
          <a:bodyPr/>
          <a:lstStyle/>
          <a:p>
            <a:fld id="{41EEE60E-651F-40CC-AD73-C00F10CE42B6}" type="slidenum">
              <a:rPr lang="en-US" smtClean="0"/>
              <a:t>3</a:t>
            </a:fld>
            <a:endParaRPr lang="en-US" dirty="0"/>
          </a:p>
        </p:txBody>
      </p:sp>
    </p:spTree>
    <p:extLst>
      <p:ext uri="{BB962C8B-B14F-4D97-AF65-F5344CB8AC3E}">
        <p14:creationId xmlns:p14="http://schemas.microsoft.com/office/powerpoint/2010/main" val="173072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TimesNewRomanMTStd"/>
              </a:rPr>
              <a:t>Indeed, learning Chinese is a long and painful process with this approach.</a:t>
            </a:r>
            <a:endParaRPr lang="en-US" dirty="0"/>
          </a:p>
        </p:txBody>
      </p:sp>
      <p:sp>
        <p:nvSpPr>
          <p:cNvPr id="4" name="Slide Number Placeholder 3"/>
          <p:cNvSpPr>
            <a:spLocks noGrp="1"/>
          </p:cNvSpPr>
          <p:nvPr>
            <p:ph type="sldNum" sz="quarter" idx="5"/>
          </p:nvPr>
        </p:nvSpPr>
        <p:spPr/>
        <p:txBody>
          <a:bodyPr/>
          <a:lstStyle/>
          <a:p>
            <a:fld id="{41EEE60E-651F-40CC-AD73-C00F10CE42B6}" type="slidenum">
              <a:rPr lang="en-US" smtClean="0"/>
              <a:t>7</a:t>
            </a:fld>
            <a:endParaRPr lang="en-US" dirty="0"/>
          </a:p>
        </p:txBody>
      </p:sp>
    </p:spTree>
    <p:extLst>
      <p:ext uri="{BB962C8B-B14F-4D97-AF65-F5344CB8AC3E}">
        <p14:creationId xmlns:p14="http://schemas.microsoft.com/office/powerpoint/2010/main" val="303641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NewRomanMTStd"/>
              </a:rPr>
              <a:t>1. I will first list the frequently used apps and platforms, and their functions in instruction. The apps and platforms will be categorized according to their application at different stages of instruction. Then I will describe how to apply some of them in classroom teaching.  </a:t>
            </a:r>
          </a:p>
          <a:p>
            <a:pPr algn="l"/>
            <a:r>
              <a:rPr lang="en-US" sz="1200" b="0" i="0" u="none" strike="noStrike" baseline="0" dirty="0">
                <a:latin typeface="TimesNewRomanMTStd"/>
              </a:rPr>
              <a:t>2. Since the latter part of the 20th century, desktop computers, laptops, cellphones, netbooks, and web-based applications greatly facilitated flexible access to language learning materials (</a:t>
            </a:r>
            <a:r>
              <a:rPr lang="en-US" sz="1200" b="0" i="0" u="none" strike="noStrike" baseline="0" dirty="0" err="1">
                <a:latin typeface="TimesNewRomanMTStd"/>
              </a:rPr>
              <a:t>Burston</a:t>
            </a:r>
            <a:r>
              <a:rPr lang="en-US" sz="1200" b="0" i="0" u="none" strike="noStrike" baseline="0" dirty="0">
                <a:latin typeface="TimesNewRomanMTStd"/>
              </a:rPr>
              <a:t>, 2013). As a result, integrating technology in foreign language programs has become a popular trend all over the world (</a:t>
            </a:r>
            <a:r>
              <a:rPr lang="en-US" sz="1200" b="0" i="0" u="none" strike="noStrike" baseline="0" dirty="0" err="1">
                <a:latin typeface="TimesNewRomanMTStd"/>
              </a:rPr>
              <a:t>Stockwell</a:t>
            </a:r>
            <a:r>
              <a:rPr lang="en-US" sz="1200" b="0" i="0" u="none" strike="noStrike" baseline="0" dirty="0">
                <a:latin typeface="TimesNewRomanMTStd"/>
              </a:rPr>
              <a:t>, 2007).</a:t>
            </a:r>
          </a:p>
          <a:p>
            <a:pPr algn="l"/>
            <a:endParaRPr lang="en-US" dirty="0"/>
          </a:p>
          <a:p>
            <a:endParaRPr lang="en-US" dirty="0"/>
          </a:p>
        </p:txBody>
      </p:sp>
      <p:sp>
        <p:nvSpPr>
          <p:cNvPr id="4" name="Slide Number Placeholder 3"/>
          <p:cNvSpPr>
            <a:spLocks noGrp="1"/>
          </p:cNvSpPr>
          <p:nvPr>
            <p:ph type="sldNum" sz="quarter" idx="5"/>
          </p:nvPr>
        </p:nvSpPr>
        <p:spPr/>
        <p:txBody>
          <a:bodyPr/>
          <a:lstStyle/>
          <a:p>
            <a:fld id="{41EEE60E-651F-40CC-AD73-C00F10CE42B6}" type="slidenum">
              <a:rPr lang="en-US" smtClean="0"/>
              <a:t>12</a:t>
            </a:fld>
            <a:endParaRPr lang="en-US" dirty="0"/>
          </a:p>
        </p:txBody>
      </p:sp>
    </p:spTree>
    <p:extLst>
      <p:ext uri="{BB962C8B-B14F-4D97-AF65-F5344CB8AC3E}">
        <p14:creationId xmlns:p14="http://schemas.microsoft.com/office/powerpoint/2010/main" val="41892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EE60E-651F-40CC-AD73-C00F10CE42B6}" type="slidenum">
              <a:rPr lang="en-US" smtClean="0"/>
              <a:t>13</a:t>
            </a:fld>
            <a:endParaRPr lang="en-US" dirty="0"/>
          </a:p>
        </p:txBody>
      </p:sp>
    </p:spTree>
    <p:extLst>
      <p:ext uri="{BB962C8B-B14F-4D97-AF65-F5344CB8AC3E}">
        <p14:creationId xmlns:p14="http://schemas.microsoft.com/office/powerpoint/2010/main" val="345202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EE60E-651F-40CC-AD73-C00F10CE42B6}" type="slidenum">
              <a:rPr lang="en-US" smtClean="0"/>
              <a:t>15</a:t>
            </a:fld>
            <a:endParaRPr lang="en-US" dirty="0"/>
          </a:p>
        </p:txBody>
      </p:sp>
    </p:spTree>
    <p:extLst>
      <p:ext uri="{BB962C8B-B14F-4D97-AF65-F5344CB8AC3E}">
        <p14:creationId xmlns:p14="http://schemas.microsoft.com/office/powerpoint/2010/main" val="351173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EE60E-651F-40CC-AD73-C00F10CE42B6}" type="slidenum">
              <a:rPr lang="en-US" smtClean="0"/>
              <a:t>17</a:t>
            </a:fld>
            <a:endParaRPr lang="en-US" dirty="0"/>
          </a:p>
        </p:txBody>
      </p:sp>
    </p:spTree>
    <p:extLst>
      <p:ext uri="{BB962C8B-B14F-4D97-AF65-F5344CB8AC3E}">
        <p14:creationId xmlns:p14="http://schemas.microsoft.com/office/powerpoint/2010/main" val="264470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7/30/2022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7/30/2022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ublicdomainpictures.net/en/view-image.php?image=222896&amp;picture=thank-you-milkshake-text-title"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oplemattersglobal.com/article/diversity/australia-leads-apac-in-diversity-efforts-linkedin-27079"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effectivelanguagelearning.com/language-guide/language-difficulty/"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3E5-C7A3-47DF-A374-46BF83A69904}"/>
              </a:ext>
            </a:extLst>
          </p:cNvPr>
          <p:cNvSpPr>
            <a:spLocks noGrp="1"/>
          </p:cNvSpPr>
          <p:nvPr>
            <p:ph type="ctrTitle"/>
          </p:nvPr>
        </p:nvSpPr>
        <p:spPr>
          <a:xfrm>
            <a:off x="1876424" y="1517474"/>
            <a:ext cx="9197976" cy="2896482"/>
          </a:xfrm>
        </p:spPr>
        <p:txBody>
          <a:bodyPr>
            <a:normAutofit fontScale="90000"/>
          </a:bodyPr>
          <a:lstStyle/>
          <a:p>
            <a:pPr marL="0" marR="0" algn="ctr">
              <a:lnSpc>
                <a:spcPct val="107000"/>
              </a:lnSpc>
              <a:spcBef>
                <a:spcPts val="0"/>
              </a:spcBef>
              <a:spcAft>
                <a:spcPts val="800"/>
              </a:spcAft>
            </a:pPr>
            <a:r>
              <a:rPr lang="zh-CN" sz="40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从三种处理汉字教学模式看“电脑中文”的</a:t>
            </a:r>
            <a:br>
              <a:rPr lang="en-US" altLang="zh-CN" sz="40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r>
              <a:rPr lang="zh-CN" sz="40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可行性和必要性</a:t>
            </a:r>
            <a:br>
              <a:rPr lang="en-US" sz="4000" dirty="0">
                <a:effectLst/>
                <a:latin typeface="Calibri" panose="020F0502020204030204" pitchFamily="34" charset="0"/>
                <a:ea typeface="DengXian" panose="02010600030101010101" pitchFamily="2" charset="-122"/>
                <a:cs typeface="Times New Roman" panose="02020603050405020304" pitchFamily="18" charset="0"/>
              </a:rPr>
            </a:br>
            <a:r>
              <a:rPr lang="en-US" sz="33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The Three Teaching Modes Dealing with the Chinese Character-Teaching Signify Feasibility and Necessity of “Computerized Chinese”</a:t>
            </a:r>
            <a:br>
              <a:rPr lang="en-US"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br>
            <a:endParaRPr lang="en-US" sz="3600" dirty="0">
              <a:solidFill>
                <a:srgbClr val="FFFF00"/>
              </a:solidFill>
              <a:latin typeface="Rockwell" panose="02060603020205020403" pitchFamily="18" charset="0"/>
            </a:endParaRPr>
          </a:p>
        </p:txBody>
      </p:sp>
      <p:sp>
        <p:nvSpPr>
          <p:cNvPr id="3" name="Subtitle 2">
            <a:extLst>
              <a:ext uri="{FF2B5EF4-FFF2-40B4-BE49-F238E27FC236}">
                <a16:creationId xmlns:a16="http://schemas.microsoft.com/office/drawing/2014/main" id="{2E78725B-6E40-4D82-B375-7831D81C29EE}"/>
              </a:ext>
            </a:extLst>
          </p:cNvPr>
          <p:cNvSpPr>
            <a:spLocks noGrp="1"/>
          </p:cNvSpPr>
          <p:nvPr>
            <p:ph type="subTitle" idx="1"/>
          </p:nvPr>
        </p:nvSpPr>
        <p:spPr>
          <a:xfrm>
            <a:off x="1876424" y="4268083"/>
            <a:ext cx="8791575" cy="1655762"/>
          </a:xfrm>
        </p:spPr>
        <p:txBody>
          <a:bodyPr>
            <a:normAutofit/>
          </a:bodyPr>
          <a:lstStyle/>
          <a:p>
            <a:pPr algn="ctr"/>
            <a:r>
              <a:rPr lang="zh-CN" altLang="en-US" sz="2400" dirty="0">
                <a:latin typeface="Tahoma" panose="020B0604030504040204" pitchFamily="34" charset="0"/>
                <a:ea typeface="Tahoma" panose="020B0604030504040204" pitchFamily="34" charset="0"/>
                <a:cs typeface="Tahoma" panose="020B0604030504040204" pitchFamily="34" charset="0"/>
              </a:rPr>
              <a:t>何文潮  </a:t>
            </a:r>
            <a:r>
              <a:rPr lang="en-US" altLang="zh-CN" sz="2400" dirty="0">
                <a:latin typeface="Tahoma" panose="020B0604030504040204" pitchFamily="34" charset="0"/>
                <a:ea typeface="Tahoma" panose="020B0604030504040204" pitchFamily="34" charset="0"/>
                <a:cs typeface="Tahoma" panose="020B0604030504040204" pitchFamily="34" charset="0"/>
              </a:rPr>
              <a:t>Wayne He</a:t>
            </a:r>
          </a:p>
          <a:p>
            <a:pPr algn="ctr"/>
            <a:r>
              <a:rPr lang="zh-CN" altLang="en-US" sz="2400" dirty="0">
                <a:latin typeface="Tahoma" panose="020B0604030504040204" pitchFamily="34" charset="0"/>
                <a:ea typeface="Tahoma" panose="020B0604030504040204" pitchFamily="34" charset="0"/>
                <a:cs typeface="Tahoma" panose="020B0604030504040204" pitchFamily="34" charset="0"/>
              </a:rPr>
              <a:t>罗德岛大学  </a:t>
            </a:r>
            <a:r>
              <a:rPr lang="en-US" altLang="zh-CN" sz="2400" dirty="0">
                <a:latin typeface="Tahoma" panose="020B0604030504040204" pitchFamily="34" charset="0"/>
                <a:ea typeface="Tahoma" panose="020B0604030504040204" pitchFamily="34" charset="0"/>
                <a:cs typeface="Tahoma" panose="020B0604030504040204" pitchFamily="34" charset="0"/>
              </a:rPr>
              <a:t>University of Rhode Island</a:t>
            </a: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whe@uri.edu</a:t>
            </a:r>
          </a:p>
        </p:txBody>
      </p:sp>
    </p:spTree>
    <p:extLst>
      <p:ext uri="{BB962C8B-B14F-4D97-AF65-F5344CB8AC3E}">
        <p14:creationId xmlns:p14="http://schemas.microsoft.com/office/powerpoint/2010/main" val="181935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66F2-D3B0-2550-1840-4FC9EB3CACBC}"/>
              </a:ext>
            </a:extLst>
          </p:cNvPr>
          <p:cNvSpPr>
            <a:spLocks noGrp="1"/>
          </p:cNvSpPr>
          <p:nvPr>
            <p:ph type="title"/>
          </p:nvPr>
        </p:nvSpPr>
        <p:spPr>
          <a:xfrm>
            <a:off x="1011622" y="-8817"/>
            <a:ext cx="9905998" cy="1478570"/>
          </a:xfrm>
        </p:spPr>
        <p:txBody>
          <a:bodyPr>
            <a:normAutofit fontScale="90000"/>
          </a:bodyPr>
          <a:lstStyle/>
          <a:p>
            <a:pPr algn="ctr"/>
            <a:br>
              <a:rPr lang="zh-TW" altLang="en-US" sz="1800" b="0" i="0" u="none" strike="noStrike" baseline="0" dirty="0">
                <a:latin typeface="AdobeSongStd-Light"/>
              </a:rPr>
            </a:br>
            <a:r>
              <a:rPr lang="en-US" sz="4900" b="1" i="0" u="none" strike="noStrike" baseline="0" dirty="0" err="1">
                <a:solidFill>
                  <a:srgbClr val="FFFF00"/>
                </a:solidFill>
                <a:latin typeface="Courier New" panose="02070309020205020404" pitchFamily="49" charset="0"/>
              </a:rPr>
              <a:t>Speed</a:t>
            </a:r>
            <a:r>
              <a:rPr lang="en-US" sz="4900" b="1" i="0" u="none" strike="noStrike" baseline="0" dirty="0" err="1">
                <a:solidFill>
                  <a:srgbClr val="FFFF00"/>
                </a:solidFill>
                <a:latin typeface="AdobeSongStd-Light"/>
              </a:rPr>
              <a:t>－</a:t>
            </a:r>
            <a:r>
              <a:rPr lang="en-US" sz="4900" b="1" i="0" u="none" strike="noStrike" baseline="0" dirty="0" err="1">
                <a:solidFill>
                  <a:srgbClr val="FFFF00"/>
                </a:solidFill>
                <a:latin typeface="Courier New" panose="02070309020205020404" pitchFamily="49" charset="0"/>
              </a:rPr>
              <a:t>up</a:t>
            </a:r>
            <a:r>
              <a:rPr lang="en-US" sz="4900" b="1" i="0" u="none" strike="noStrike" baseline="0" dirty="0">
                <a:solidFill>
                  <a:srgbClr val="FFFF00"/>
                </a:solidFill>
                <a:latin typeface="Courier New" panose="02070309020205020404" pitchFamily="49" charset="0"/>
              </a:rPr>
              <a:t> </a:t>
            </a:r>
            <a:r>
              <a:rPr lang="en-US" altLang="zh-CN" sz="4900" b="1" i="0" u="none" strike="noStrike" baseline="0" dirty="0">
                <a:solidFill>
                  <a:srgbClr val="FFFF00"/>
                </a:solidFill>
                <a:latin typeface="Courier New" panose="02070309020205020404" pitchFamily="49" charset="0"/>
              </a:rPr>
              <a:t>Approach </a:t>
            </a:r>
            <a:r>
              <a:rPr lang="zh-CN" altLang="en-US" sz="4900" b="1" i="0" u="none" strike="noStrike" baseline="0" dirty="0">
                <a:solidFill>
                  <a:srgbClr val="FFFF00"/>
                </a:solidFill>
                <a:latin typeface="Courier New" panose="02070309020205020404" pitchFamily="49" charset="0"/>
              </a:rPr>
              <a:t>加速型</a:t>
            </a:r>
            <a:r>
              <a:rPr lang="en-US" sz="4900" b="1" i="0" u="none" strike="noStrike" baseline="0" dirty="0">
                <a:solidFill>
                  <a:srgbClr val="FFFF00"/>
                </a:solidFill>
                <a:latin typeface="AdobeSongStd-Light"/>
              </a:rPr>
              <a:t> </a:t>
            </a:r>
            <a:r>
              <a:rPr lang="en-US" altLang="zh-CN" sz="4400" dirty="0">
                <a:solidFill>
                  <a:srgbClr val="FFFF00"/>
                </a:solidFill>
              </a:rPr>
              <a:t>Computerized Chinese </a:t>
            </a:r>
            <a:r>
              <a:rPr lang="zh-CN" altLang="en-US" sz="4400" dirty="0">
                <a:solidFill>
                  <a:srgbClr val="FFFF00"/>
                </a:solidFill>
              </a:rPr>
              <a:t>“电脑中文”</a:t>
            </a:r>
            <a:endParaRPr lang="en-US" sz="4400" dirty="0">
              <a:solidFill>
                <a:srgbClr val="FFFF00"/>
              </a:solidFill>
            </a:endParaRPr>
          </a:p>
        </p:txBody>
      </p:sp>
      <p:sp>
        <p:nvSpPr>
          <p:cNvPr id="3" name="Content Placeholder 2">
            <a:extLst>
              <a:ext uri="{FF2B5EF4-FFF2-40B4-BE49-F238E27FC236}">
                <a16:creationId xmlns:a16="http://schemas.microsoft.com/office/drawing/2014/main" id="{FE8AE2BA-6704-F198-8992-A15E38D9E205}"/>
              </a:ext>
            </a:extLst>
          </p:cNvPr>
          <p:cNvSpPr>
            <a:spLocks noGrp="1"/>
          </p:cNvSpPr>
          <p:nvPr>
            <p:ph idx="1"/>
          </p:nvPr>
        </p:nvSpPr>
        <p:spPr>
          <a:xfrm>
            <a:off x="700390" y="1469753"/>
            <a:ext cx="10739338" cy="5154783"/>
          </a:xfrm>
        </p:spPr>
        <p:txBody>
          <a:bodyPr>
            <a:noAutofit/>
          </a:bodyPr>
          <a:lstStyle/>
          <a:p>
            <a:pPr algn="l"/>
            <a:r>
              <a:rPr lang="zh-CN" altLang="en-US" sz="2200" b="0" i="0" u="none" strike="noStrike" baseline="0" dirty="0">
                <a:latin typeface="AdobeSongStd-Light"/>
              </a:rPr>
              <a:t>在科技高度发展的今天可以应用现代电脑科技解决过去解决不了的汉字教学的大问题，这个方法就是“电脑中文”。</a:t>
            </a:r>
            <a:endParaRPr lang="en-US" altLang="zh-CN" sz="2200" b="0" i="0" u="none" strike="noStrike" baseline="0" dirty="0">
              <a:latin typeface="AdobeSongStd-Light"/>
            </a:endParaRPr>
          </a:p>
          <a:p>
            <a:pPr algn="l"/>
            <a:r>
              <a:rPr lang="zh-CN" altLang="en-US" sz="2200" b="0" i="0" u="none" strike="noStrike" baseline="0" dirty="0">
                <a:latin typeface="AdobeSongStd-Light"/>
              </a:rPr>
              <a:t>这个方法的关键在于把电脑</a:t>
            </a:r>
            <a:r>
              <a:rPr lang="zh-CN" altLang="en-US" sz="2200" dirty="0">
                <a:latin typeface="AdobeSongStd-Light"/>
              </a:rPr>
              <a:t>为代表的科技</a:t>
            </a:r>
            <a:r>
              <a:rPr lang="zh-CN" altLang="en-US" sz="2200" b="0" i="0" u="none" strike="noStrike" baseline="0" dirty="0">
                <a:latin typeface="AdobeSongStd-Light"/>
              </a:rPr>
              <a:t>作为一种学习工具</a:t>
            </a:r>
            <a:r>
              <a:rPr lang="zh-CN" altLang="en-US" sz="2200" dirty="0">
                <a:latin typeface="AdobeSongStd-Light"/>
              </a:rPr>
              <a:t>和教学手段</a:t>
            </a:r>
            <a:r>
              <a:rPr lang="zh-CN" altLang="en-US" sz="2200" b="0" i="0" u="none" strike="noStrike" baseline="0" dirty="0">
                <a:latin typeface="AdobeSongStd-Light"/>
              </a:rPr>
              <a:t>。从一年级开始用电脑拼音输入汉字取代手写汉字，形成以电写为主，手写为辅的教学方法。</a:t>
            </a:r>
            <a:endParaRPr lang="en-US" altLang="zh-CN" sz="2200" b="0" i="0" u="none" strike="noStrike" baseline="0" dirty="0">
              <a:latin typeface="AdobeSongStd-Light"/>
            </a:endParaRPr>
          </a:p>
          <a:p>
            <a:pPr algn="l"/>
            <a:r>
              <a:rPr lang="zh-CN" altLang="en-US" sz="2200" b="0" i="0" u="none" strike="noStrike" baseline="0" dirty="0">
                <a:latin typeface="AdobeSongStd-Light"/>
              </a:rPr>
              <a:t>用“电脑中文”的方法可以解决初学者学汉字难的问题，学生写的和看的是汉字，而且所有的汉字都可以“电</a:t>
            </a:r>
            <a:r>
              <a:rPr lang="zh-CN" altLang="en-US" sz="2200" dirty="0">
                <a:latin typeface="AdobeSongStd-Light"/>
              </a:rPr>
              <a:t>写”出来，</a:t>
            </a:r>
            <a:r>
              <a:rPr lang="zh-CN" altLang="en-US" sz="2200" b="0" i="0" u="none" strike="noStrike" baseline="0" dirty="0">
                <a:latin typeface="AdobeSongStd-Light"/>
              </a:rPr>
              <a:t>而拼音确实只起到</a:t>
            </a:r>
            <a:r>
              <a:rPr lang="zh-TW" altLang="en-US" sz="2200" b="0" i="0" u="none" strike="noStrike" baseline="0" dirty="0">
                <a:latin typeface="AdobeSongStd-Light"/>
              </a:rPr>
              <a:t>工具的作用。</a:t>
            </a:r>
            <a:endParaRPr lang="en-US" altLang="zh-TW" sz="2200" b="0" i="0" u="none" strike="noStrike" baseline="0" dirty="0">
              <a:latin typeface="AdobeSongStd-Light"/>
            </a:endParaRPr>
          </a:p>
          <a:p>
            <a:pPr algn="l"/>
            <a:r>
              <a:rPr lang="zh-CN" altLang="en-US" sz="2200" b="0" i="0" u="none" strike="noStrike" baseline="0" dirty="0">
                <a:latin typeface="AdobeSongStd-Light"/>
              </a:rPr>
              <a:t>“电脑中文”的好处是学生在开始阶段就可以很快地学习更多的词汇，利用电脑的优势发展写作、阅读技能和训练听说能力。</a:t>
            </a:r>
            <a:endParaRPr lang="en-US" altLang="zh-CN" sz="2200" b="0" i="0" u="none" strike="noStrike" baseline="0" dirty="0">
              <a:latin typeface="AdobeSongStd-Light"/>
            </a:endParaRPr>
          </a:p>
          <a:p>
            <a:pPr algn="l"/>
            <a:r>
              <a:rPr lang="zh-CN" altLang="en-US" sz="2200" b="0" i="0" u="none" strike="noStrike" baseline="0" dirty="0">
                <a:latin typeface="AdobeSongStd-Light"/>
              </a:rPr>
              <a:t>最重要的是排除了汉语难学的心理障碍，增加了学习汉语的信心，加强了学习动机 。</a:t>
            </a:r>
            <a:endParaRPr lang="en-US" altLang="zh-CN" sz="2200" b="0" i="0" u="none" strike="noStrike" baseline="0" dirty="0">
              <a:latin typeface="AdobeSongStd-Light"/>
            </a:endParaRPr>
          </a:p>
          <a:p>
            <a:pPr algn="l"/>
            <a:r>
              <a:rPr lang="zh-CN" altLang="en-US" sz="2200" dirty="0">
                <a:latin typeface="AdobeSongStd-Light"/>
              </a:rPr>
              <a:t>“</a:t>
            </a:r>
            <a:r>
              <a:rPr lang="zh-CN" altLang="en-US" sz="2200" b="0" i="0" u="none" strike="noStrike" baseline="0" dirty="0">
                <a:latin typeface="AdobeSongStd-Light"/>
              </a:rPr>
              <a:t>电脑中文”输入汉字使教学中全面使用科技辅助教学成为可能。</a:t>
            </a:r>
            <a:endParaRPr lang="en-US" sz="2200" dirty="0"/>
          </a:p>
        </p:txBody>
      </p:sp>
    </p:spTree>
    <p:extLst>
      <p:ext uri="{BB962C8B-B14F-4D97-AF65-F5344CB8AC3E}">
        <p14:creationId xmlns:p14="http://schemas.microsoft.com/office/powerpoint/2010/main" val="274162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420B04A-0A73-DECE-E8DE-4D615C1E5490}"/>
              </a:ext>
            </a:extLst>
          </p:cNvPr>
          <p:cNvSpPr>
            <a:spLocks noGrp="1"/>
          </p:cNvSpPr>
          <p:nvPr>
            <p:ph type="title"/>
          </p:nvPr>
        </p:nvSpPr>
        <p:spPr>
          <a:xfrm>
            <a:off x="1248417" y="93225"/>
            <a:ext cx="9905998" cy="1229737"/>
          </a:xfrm>
        </p:spPr>
        <p:txBody>
          <a:bodyPr>
            <a:normAutofit/>
          </a:bodyPr>
          <a:lstStyle/>
          <a:p>
            <a:pPr algn="ctr"/>
            <a:r>
              <a:rPr lang="en-US" altLang="zh-CN" sz="4400" dirty="0">
                <a:solidFill>
                  <a:srgbClr val="FFFF00"/>
                </a:solidFill>
              </a:rPr>
              <a:t>URI Flagship proficiency goals</a:t>
            </a:r>
            <a:endParaRPr lang="en-US" sz="4400" dirty="0">
              <a:solidFill>
                <a:srgbClr val="FFFF00"/>
              </a:solidFill>
            </a:endParaRPr>
          </a:p>
        </p:txBody>
      </p:sp>
      <p:pic>
        <p:nvPicPr>
          <p:cNvPr id="5" name="Content Placeholder 4">
            <a:extLst>
              <a:ext uri="{FF2B5EF4-FFF2-40B4-BE49-F238E27FC236}">
                <a16:creationId xmlns:a16="http://schemas.microsoft.com/office/drawing/2014/main" id="{67BB9FB1-B670-6520-EDF5-462602B850C9}"/>
              </a:ext>
            </a:extLst>
          </p:cNvPr>
          <p:cNvPicPr>
            <a:picLocks noGrp="1" noChangeAspect="1"/>
          </p:cNvPicPr>
          <p:nvPr>
            <p:ph idx="1"/>
          </p:nvPr>
        </p:nvPicPr>
        <p:blipFill>
          <a:blip r:embed="rId2"/>
          <a:stretch>
            <a:fillRect/>
          </a:stretch>
        </p:blipFill>
        <p:spPr>
          <a:xfrm>
            <a:off x="1770435" y="1311847"/>
            <a:ext cx="8579796" cy="5374299"/>
          </a:xfrm>
          <a:noFill/>
        </p:spPr>
      </p:pic>
    </p:spTree>
    <p:extLst>
      <p:ext uri="{BB962C8B-B14F-4D97-AF65-F5344CB8AC3E}">
        <p14:creationId xmlns:p14="http://schemas.microsoft.com/office/powerpoint/2010/main" val="23871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DC76-1A72-48E0-3DD5-97F047A22F63}"/>
              </a:ext>
            </a:extLst>
          </p:cNvPr>
          <p:cNvSpPr>
            <a:spLocks noGrp="1"/>
          </p:cNvSpPr>
          <p:nvPr>
            <p:ph type="title"/>
          </p:nvPr>
        </p:nvSpPr>
        <p:spPr>
          <a:xfrm>
            <a:off x="1144589" y="-233464"/>
            <a:ext cx="9905998" cy="1478570"/>
          </a:xfrm>
        </p:spPr>
        <p:txBody>
          <a:bodyPr>
            <a:normAutofit/>
          </a:bodyPr>
          <a:lstStyle/>
          <a:p>
            <a:pPr algn="ctr"/>
            <a:r>
              <a:rPr lang="en-US" altLang="zh-CN" sz="4000" dirty="0">
                <a:solidFill>
                  <a:srgbClr val="FFFF00"/>
                </a:solidFill>
              </a:rPr>
              <a:t>URI Flagship practice</a:t>
            </a:r>
            <a:endParaRPr lang="en-US" sz="4000" dirty="0">
              <a:solidFill>
                <a:srgbClr val="FFFF00"/>
              </a:solidFill>
            </a:endParaRPr>
          </a:p>
        </p:txBody>
      </p:sp>
      <p:sp>
        <p:nvSpPr>
          <p:cNvPr id="3" name="Content Placeholder 2">
            <a:extLst>
              <a:ext uri="{FF2B5EF4-FFF2-40B4-BE49-F238E27FC236}">
                <a16:creationId xmlns:a16="http://schemas.microsoft.com/office/drawing/2014/main" id="{898ECF38-14DA-8DF5-FCDD-7775662B407D}"/>
              </a:ext>
            </a:extLst>
          </p:cNvPr>
          <p:cNvSpPr>
            <a:spLocks noGrp="1"/>
          </p:cNvSpPr>
          <p:nvPr>
            <p:ph idx="1"/>
          </p:nvPr>
        </p:nvSpPr>
        <p:spPr>
          <a:xfrm>
            <a:off x="972767" y="904672"/>
            <a:ext cx="10535054" cy="5786755"/>
          </a:xfrm>
        </p:spPr>
        <p:txBody>
          <a:bodyPr>
            <a:normAutofit/>
          </a:bodyPr>
          <a:lstStyle/>
          <a:p>
            <a:pPr algn="l"/>
            <a:r>
              <a:rPr lang="en-US" sz="2000" b="0" i="0" u="none" strike="noStrike" baseline="0" dirty="0">
                <a:latin typeface="TimesNewRomanMTStd"/>
              </a:rPr>
              <a:t>One of the areas of the Flagship Program’s innovation is weaving technology in every aspect of its teaching. </a:t>
            </a:r>
          </a:p>
          <a:p>
            <a:pPr algn="l"/>
            <a:r>
              <a:rPr lang="en-US" sz="2000" b="0" i="0" u="none" strike="noStrike" baseline="0" dirty="0">
                <a:latin typeface="TimesNewRomanMTStd"/>
              </a:rPr>
              <a:t>Pre-class: </a:t>
            </a:r>
            <a:r>
              <a:rPr lang="en-US" sz="2000" b="1" i="0" u="none" strike="noStrike" baseline="0" dirty="0">
                <a:solidFill>
                  <a:srgbClr val="FF0000"/>
                </a:solidFill>
                <a:latin typeface="TimesNewRomanMTStd-Bold"/>
              </a:rPr>
              <a:t>Quizlet</a:t>
            </a:r>
            <a:r>
              <a:rPr lang="en-US" sz="2000" b="1" i="0" u="none" strike="noStrike" baseline="0" dirty="0">
                <a:latin typeface="TimesNewRomanMTStd-Bold"/>
              </a:rPr>
              <a:t> </a:t>
            </a:r>
            <a:r>
              <a:rPr lang="en-US" sz="2000" b="0" i="0" u="none" strike="noStrike" baseline="0" dirty="0">
                <a:latin typeface="TimesNewRomanMTStd"/>
              </a:rPr>
              <a:t>is a self-study website for making flash cards, self learning games, and self-testing. </a:t>
            </a:r>
            <a:r>
              <a:rPr lang="en-US" sz="2000" b="1" i="0" u="none" strike="noStrike" baseline="0" dirty="0">
                <a:solidFill>
                  <a:srgbClr val="FF0000"/>
                </a:solidFill>
                <a:latin typeface="TimesNewRomanMTStd-Bold"/>
              </a:rPr>
              <a:t>Voice recorder </a:t>
            </a:r>
            <a:r>
              <a:rPr lang="en-US" sz="2000" b="0" i="0" u="none" strike="noStrike" baseline="0" dirty="0">
                <a:latin typeface="TimesNewRomanMTStd"/>
              </a:rPr>
              <a:t>is used for previewing, reading aloud, and asking questions about the text.</a:t>
            </a:r>
          </a:p>
          <a:p>
            <a:pPr algn="l"/>
            <a:r>
              <a:rPr lang="en-US" sz="2000" b="0" i="0" u="none" strike="noStrike" baseline="0" dirty="0">
                <a:latin typeface="TimesNewRomanMTStd"/>
              </a:rPr>
              <a:t>During-class: </a:t>
            </a:r>
            <a:r>
              <a:rPr lang="en-US" sz="2000" b="1" i="0" u="none" strike="noStrike" baseline="0" dirty="0">
                <a:solidFill>
                  <a:srgbClr val="FF0000"/>
                </a:solidFill>
                <a:latin typeface="TimesNewRomanMTStd-Bold"/>
              </a:rPr>
              <a:t>WeChat</a:t>
            </a:r>
            <a:r>
              <a:rPr lang="en-US" sz="2000" b="0" i="0" u="none" strike="noStrike" baseline="0" dirty="0">
                <a:solidFill>
                  <a:srgbClr val="FF0000"/>
                </a:solidFill>
                <a:latin typeface="TimesNewRomanMTStd"/>
              </a:rPr>
              <a:t>, </a:t>
            </a:r>
            <a:r>
              <a:rPr lang="en-US" sz="2000" b="1" i="0" u="none" strike="noStrike" baseline="0" dirty="0">
                <a:solidFill>
                  <a:srgbClr val="FF0000"/>
                </a:solidFill>
                <a:latin typeface="TimesNewRomanMTStd-Bold"/>
              </a:rPr>
              <a:t>WhatsApp, </a:t>
            </a:r>
            <a:r>
              <a:rPr lang="en-US" sz="2000" b="0" i="0" u="none" strike="noStrike" baseline="0" dirty="0">
                <a:solidFill>
                  <a:srgbClr val="FF0000"/>
                </a:solidFill>
                <a:latin typeface="TimesNewRomanMTStd"/>
              </a:rPr>
              <a:t>and </a:t>
            </a:r>
            <a:r>
              <a:rPr lang="en-US" sz="2000" b="1" i="0" u="none" strike="noStrike" baseline="0" dirty="0">
                <a:solidFill>
                  <a:srgbClr val="FF0000"/>
                </a:solidFill>
                <a:latin typeface="TimesNewRomanMTStd-Bold"/>
              </a:rPr>
              <a:t>Line </a:t>
            </a:r>
            <a:r>
              <a:rPr lang="en-US" sz="2000" b="0" i="0" u="none" strike="noStrike" baseline="0" dirty="0">
                <a:latin typeface="TimesNewRomanMTStd"/>
              </a:rPr>
              <a:t>are used for sending voice messages that students can use to read aloud Chinese text, construct sentences with newly learned words or grammar points, narrate a story, create dialogs and role-plays, type sentences or short messages, and send video clips to groups</a:t>
            </a:r>
            <a:r>
              <a:rPr lang="en-US" sz="2000" b="1" i="0" u="none" strike="noStrike" baseline="0" dirty="0">
                <a:latin typeface="TimesNewRomanMTStd-Bold"/>
              </a:rPr>
              <a:t>. </a:t>
            </a:r>
            <a:r>
              <a:rPr lang="en-US" sz="2000" b="1" i="0" u="none" strike="noStrike" baseline="0" dirty="0">
                <a:solidFill>
                  <a:srgbClr val="FF0000"/>
                </a:solidFill>
                <a:latin typeface="TimesNewRomanMTStd-Bold"/>
              </a:rPr>
              <a:t>Kahoot</a:t>
            </a:r>
            <a:r>
              <a:rPr lang="en-US" sz="2000" b="1" i="0" u="none" strike="noStrike" baseline="0" dirty="0">
                <a:latin typeface="TimesNewRomanMTStd-Bold"/>
              </a:rPr>
              <a:t> </a:t>
            </a:r>
            <a:r>
              <a:rPr lang="en-US" sz="2000" b="0" i="0" u="none" strike="noStrike" baseline="0" dirty="0">
                <a:latin typeface="TimesNewRomanMTStd"/>
              </a:rPr>
              <a:t>is an interactive educational game app; and </a:t>
            </a:r>
            <a:r>
              <a:rPr lang="en-US" sz="2000" b="1" i="0" u="none" strike="noStrike" baseline="0" dirty="0">
                <a:solidFill>
                  <a:srgbClr val="FF0000"/>
                </a:solidFill>
                <a:latin typeface="TimesNewRomanMTStd-Bold"/>
              </a:rPr>
              <a:t>Quizlet Live </a:t>
            </a:r>
            <a:r>
              <a:rPr lang="en-US" sz="2000" b="0" i="0" u="none" strike="noStrike" baseline="0" dirty="0">
                <a:latin typeface="TimesNewRomanMTStd"/>
              </a:rPr>
              <a:t>is for vocabulary competition that can be played by teams or individuals. </a:t>
            </a:r>
            <a:r>
              <a:rPr lang="en-US" sz="2000" b="1" i="0" u="none" strike="noStrike" baseline="0" dirty="0">
                <a:solidFill>
                  <a:srgbClr val="FF0000"/>
                </a:solidFill>
                <a:latin typeface="TimesNewRomanMTStd-Bold"/>
              </a:rPr>
              <a:t>Google slides </a:t>
            </a:r>
            <a:r>
              <a:rPr lang="en-US" sz="2000" b="0" i="0" u="none" strike="noStrike" baseline="0" dirty="0">
                <a:latin typeface="TimesNewRomanMTStd"/>
              </a:rPr>
              <a:t>is used for group writing tasks, class lectures, and project presentation.</a:t>
            </a:r>
          </a:p>
          <a:p>
            <a:pPr algn="l"/>
            <a:r>
              <a:rPr lang="en-US" sz="2000" b="0" i="0" u="none" strike="noStrike" baseline="0" dirty="0">
                <a:latin typeface="TimesNewRomanMTStd"/>
              </a:rPr>
              <a:t>After-class: </a:t>
            </a:r>
            <a:r>
              <a:rPr lang="en-US" sz="2000" b="1" i="0" u="none" strike="noStrike" baseline="0" dirty="0">
                <a:solidFill>
                  <a:srgbClr val="FF0000"/>
                </a:solidFill>
                <a:latin typeface="TimesNewRomanMTStd-Bold"/>
              </a:rPr>
              <a:t>Google Suite tools </a:t>
            </a:r>
            <a:r>
              <a:rPr lang="en-US" sz="2000" b="0" i="0" u="none" strike="noStrike" baseline="0" dirty="0">
                <a:solidFill>
                  <a:srgbClr val="FF0000"/>
                </a:solidFill>
                <a:latin typeface="TimesNewRomanMTStd"/>
              </a:rPr>
              <a:t>including </a:t>
            </a:r>
            <a:r>
              <a:rPr lang="en-US" sz="2000" b="1" i="0" u="none" strike="noStrike" baseline="0" dirty="0">
                <a:solidFill>
                  <a:srgbClr val="FF0000"/>
                </a:solidFill>
                <a:latin typeface="TimesNewRomanMTStd-Bold"/>
              </a:rPr>
              <a:t>Google Docs, Google Forms, and Google Slides </a:t>
            </a:r>
            <a:r>
              <a:rPr lang="en-US" sz="2000" b="0" i="0" u="none" strike="noStrike" baseline="0" dirty="0">
                <a:latin typeface="TimesNewRomanMTStd"/>
              </a:rPr>
              <a:t>are used for writing compositions, completing exercises, and practicing language points, producing creative &amp; group  writings, etc. </a:t>
            </a:r>
            <a:r>
              <a:rPr lang="en-US" sz="2000" b="1" i="0" u="none" strike="noStrike" baseline="0" dirty="0">
                <a:solidFill>
                  <a:srgbClr val="FF0000"/>
                </a:solidFill>
                <a:latin typeface="TimesNewRomanMTStd-Bold"/>
              </a:rPr>
              <a:t>Flipgrid</a:t>
            </a:r>
            <a:r>
              <a:rPr lang="en-US" sz="2000" b="1" i="0" u="none" strike="noStrike" baseline="0" dirty="0">
                <a:latin typeface="TimesNewRomanMTStd-Bold"/>
              </a:rPr>
              <a:t>, </a:t>
            </a:r>
            <a:r>
              <a:rPr lang="en-US" sz="2000" b="0" i="0" u="none" strike="noStrike" baseline="0" dirty="0">
                <a:latin typeface="TimesNewRomanMTStd"/>
              </a:rPr>
              <a:t>is a free video and audio recording website for oral tasks under 10 minutes.</a:t>
            </a:r>
          </a:p>
          <a:p>
            <a:pPr algn="l"/>
            <a:endParaRPr lang="en-US" sz="1800" b="0" i="0" u="none" strike="noStrike" baseline="0" dirty="0">
              <a:latin typeface="TimesNewRomanMTStd"/>
            </a:endParaRPr>
          </a:p>
          <a:p>
            <a:pPr algn="l"/>
            <a:endParaRPr lang="en-US" sz="1800" b="0" i="0" u="none" strike="noStrike" baseline="0" dirty="0">
              <a:latin typeface="TimesNewRomanMTStd"/>
            </a:endParaRPr>
          </a:p>
          <a:p>
            <a:pPr algn="l"/>
            <a:endParaRPr lang="en-US" sz="1800" b="0" i="0" u="none" strike="noStrike" baseline="0" dirty="0">
              <a:latin typeface="TimesNewRomanMTStd"/>
            </a:endParaRPr>
          </a:p>
          <a:p>
            <a:pPr algn="l"/>
            <a:endParaRPr lang="en-US" sz="1800" b="0" i="0" u="none" strike="noStrike" baseline="0" dirty="0">
              <a:latin typeface="TimesNewRomanMTStd"/>
            </a:endParaRPr>
          </a:p>
        </p:txBody>
      </p:sp>
    </p:spTree>
    <p:extLst>
      <p:ext uri="{BB962C8B-B14F-4D97-AF65-F5344CB8AC3E}">
        <p14:creationId xmlns:p14="http://schemas.microsoft.com/office/powerpoint/2010/main" val="141604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12F-DC2E-0102-B57E-F744A5485C4B}"/>
              </a:ext>
            </a:extLst>
          </p:cNvPr>
          <p:cNvSpPr>
            <a:spLocks noGrp="1"/>
          </p:cNvSpPr>
          <p:nvPr>
            <p:ph type="title"/>
          </p:nvPr>
        </p:nvSpPr>
        <p:spPr/>
        <p:txBody>
          <a:bodyPr/>
          <a:lstStyle/>
          <a:p>
            <a:endParaRPr lang="en-US"/>
          </a:p>
        </p:txBody>
      </p:sp>
      <p:pic>
        <p:nvPicPr>
          <p:cNvPr id="8" name="Content Placeholder 7" descr="Table&#10;&#10;Description automatically generated with low confidence">
            <a:extLst>
              <a:ext uri="{FF2B5EF4-FFF2-40B4-BE49-F238E27FC236}">
                <a16:creationId xmlns:a16="http://schemas.microsoft.com/office/drawing/2014/main" id="{070B8E2B-7AC0-B3A7-6AC3-25E489871E77}"/>
              </a:ext>
            </a:extLst>
          </p:cNvPr>
          <p:cNvPicPr>
            <a:picLocks noGrp="1" noChangeAspect="1"/>
          </p:cNvPicPr>
          <p:nvPr>
            <p:ph idx="1"/>
          </p:nvPr>
        </p:nvPicPr>
        <p:blipFill>
          <a:blip r:embed="rId3"/>
          <a:stretch>
            <a:fillRect/>
          </a:stretch>
        </p:blipFill>
        <p:spPr>
          <a:xfrm>
            <a:off x="971768" y="340468"/>
            <a:ext cx="10245287" cy="2859932"/>
          </a:xfrm>
        </p:spPr>
      </p:pic>
      <p:pic>
        <p:nvPicPr>
          <p:cNvPr id="10" name="Picture 9" descr="Table&#10;&#10;Description automatically generated">
            <a:extLst>
              <a:ext uri="{FF2B5EF4-FFF2-40B4-BE49-F238E27FC236}">
                <a16:creationId xmlns:a16="http://schemas.microsoft.com/office/drawing/2014/main" id="{4DEB20E4-73A3-CFBC-338E-0D7AC9AC55EA}"/>
              </a:ext>
            </a:extLst>
          </p:cNvPr>
          <p:cNvPicPr>
            <a:picLocks noChangeAspect="1"/>
          </p:cNvPicPr>
          <p:nvPr/>
        </p:nvPicPr>
        <p:blipFill>
          <a:blip r:embed="rId4"/>
          <a:stretch>
            <a:fillRect/>
          </a:stretch>
        </p:blipFill>
        <p:spPr>
          <a:xfrm>
            <a:off x="971767" y="3429000"/>
            <a:ext cx="10272991" cy="2859932"/>
          </a:xfrm>
          <a:prstGeom prst="rect">
            <a:avLst/>
          </a:prstGeom>
        </p:spPr>
      </p:pic>
    </p:spTree>
    <p:extLst>
      <p:ext uri="{BB962C8B-B14F-4D97-AF65-F5344CB8AC3E}">
        <p14:creationId xmlns:p14="http://schemas.microsoft.com/office/powerpoint/2010/main" val="76441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271F-2B79-6E5A-E02D-42B50231D313}"/>
              </a:ext>
            </a:extLst>
          </p:cNvPr>
          <p:cNvSpPr>
            <a:spLocks noGrp="1"/>
          </p:cNvSpPr>
          <p:nvPr>
            <p:ph type="title"/>
          </p:nvPr>
        </p:nvSpPr>
        <p:spPr/>
        <p:txBody>
          <a:bodyPr/>
          <a:lstStyle/>
          <a:p>
            <a:endParaRPr lang="en-US"/>
          </a:p>
        </p:txBody>
      </p:sp>
      <p:pic>
        <p:nvPicPr>
          <p:cNvPr id="7" name="Content Placeholder 6" descr="Table&#10;&#10;Description automatically generated">
            <a:extLst>
              <a:ext uri="{FF2B5EF4-FFF2-40B4-BE49-F238E27FC236}">
                <a16:creationId xmlns:a16="http://schemas.microsoft.com/office/drawing/2014/main" id="{35C9A888-B80E-448F-70EE-5794202B00C0}"/>
              </a:ext>
            </a:extLst>
          </p:cNvPr>
          <p:cNvPicPr>
            <a:picLocks noGrp="1" noChangeAspect="1"/>
          </p:cNvPicPr>
          <p:nvPr>
            <p:ph idx="1"/>
          </p:nvPr>
        </p:nvPicPr>
        <p:blipFill>
          <a:blip r:embed="rId2"/>
          <a:stretch>
            <a:fillRect/>
          </a:stretch>
        </p:blipFill>
        <p:spPr>
          <a:xfrm>
            <a:off x="970776" y="369652"/>
            <a:ext cx="10777855" cy="5869830"/>
          </a:xfrm>
        </p:spPr>
      </p:pic>
    </p:spTree>
    <p:extLst>
      <p:ext uri="{BB962C8B-B14F-4D97-AF65-F5344CB8AC3E}">
        <p14:creationId xmlns:p14="http://schemas.microsoft.com/office/powerpoint/2010/main" val="25245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0DC4-BADB-4D68-48F8-AD23C7750689}"/>
              </a:ext>
            </a:extLst>
          </p:cNvPr>
          <p:cNvSpPr>
            <a:spLocks noGrp="1"/>
          </p:cNvSpPr>
          <p:nvPr>
            <p:ph type="title"/>
          </p:nvPr>
        </p:nvSpPr>
        <p:spPr/>
        <p:txBody>
          <a:bodyPr>
            <a:normAutofit fontScale="90000"/>
          </a:bodyPr>
          <a:lstStyle/>
          <a:p>
            <a:pPr algn="ctr"/>
            <a:r>
              <a:rPr lang="en-US" altLang="zh-CN" sz="4900" dirty="0">
                <a:solidFill>
                  <a:srgbClr val="FFFF00"/>
                </a:solidFill>
                <a:latin typeface="TimesNewRomanMTStd"/>
              </a:rPr>
              <a:t>“Computerized Chinese” </a:t>
            </a:r>
            <a:br>
              <a:rPr lang="en-US" altLang="zh-CN" sz="4900" dirty="0">
                <a:solidFill>
                  <a:srgbClr val="FFFF00"/>
                </a:solidFill>
                <a:latin typeface="TimesNewRomanMTStd"/>
              </a:rPr>
            </a:br>
            <a:r>
              <a:rPr lang="en-US" altLang="zh-CN" sz="4900" dirty="0">
                <a:solidFill>
                  <a:srgbClr val="FFFF00"/>
                </a:solidFill>
                <a:latin typeface="TimesNewRomanMTStd"/>
              </a:rPr>
              <a:t>laid foundation of CALL</a:t>
            </a:r>
            <a:br>
              <a:rPr lang="en-US" altLang="zh-CN" sz="4900" dirty="0">
                <a:latin typeface="TimesNewRomanMTStd"/>
              </a:rPr>
            </a:br>
            <a:br>
              <a:rPr lang="en-US" sz="3600" b="0" i="0" u="none" strike="noStrike" baseline="0" dirty="0">
                <a:latin typeface="TimesNewRomanMTStd"/>
              </a:rPr>
            </a:br>
            <a:endParaRPr lang="en-US" dirty="0"/>
          </a:p>
        </p:txBody>
      </p:sp>
      <p:sp>
        <p:nvSpPr>
          <p:cNvPr id="4" name="Content Placeholder 3">
            <a:extLst>
              <a:ext uri="{FF2B5EF4-FFF2-40B4-BE49-F238E27FC236}">
                <a16:creationId xmlns:a16="http://schemas.microsoft.com/office/drawing/2014/main" id="{7AFF4E70-1D8A-060B-8B3E-B586BD322988}"/>
              </a:ext>
            </a:extLst>
          </p:cNvPr>
          <p:cNvSpPr>
            <a:spLocks noGrp="1"/>
          </p:cNvSpPr>
          <p:nvPr>
            <p:ph idx="1"/>
          </p:nvPr>
        </p:nvSpPr>
        <p:spPr>
          <a:xfrm>
            <a:off x="1141413" y="1957200"/>
            <a:ext cx="9905999" cy="3541714"/>
          </a:xfrm>
        </p:spPr>
        <p:txBody>
          <a:bodyPr>
            <a:normAutofit lnSpcReduction="10000"/>
          </a:bodyPr>
          <a:lstStyle/>
          <a:p>
            <a:pPr algn="l"/>
            <a:r>
              <a:rPr lang="en-US" altLang="zh-CN" sz="2600" dirty="0">
                <a:latin typeface="TimesNewRomanMTStd"/>
              </a:rPr>
              <a:t>T</a:t>
            </a:r>
            <a:r>
              <a:rPr lang="en-US" sz="2600" b="0" i="0" u="none" strike="noStrike" baseline="0" dirty="0">
                <a:latin typeface="TimesNewRomanMTStd"/>
              </a:rPr>
              <a:t>he application of technology must be integrated with and at the service of pedagogical goals. The goals include long-term objectives such as the Flagship final goal ACTFL Superior, as well as interim objectives for each learning stage. </a:t>
            </a:r>
          </a:p>
          <a:p>
            <a:pPr algn="l"/>
            <a:r>
              <a:rPr lang="en-US" sz="2600" dirty="0">
                <a:latin typeface="TimesNewRomanMTStd"/>
              </a:rPr>
              <a:t>T</a:t>
            </a:r>
            <a:r>
              <a:rPr lang="en-US" sz="2600" b="0" i="0" u="none" strike="noStrike" baseline="0" dirty="0">
                <a:latin typeface="TimesNewRomanMTStd"/>
              </a:rPr>
              <a:t>he design of the curriculum should take into consideration of different functions of the technology tools, the language skills being trained, and the learning stages of the students. </a:t>
            </a:r>
          </a:p>
          <a:p>
            <a:endParaRPr lang="en-US" dirty="0"/>
          </a:p>
        </p:txBody>
      </p:sp>
    </p:spTree>
    <p:extLst>
      <p:ext uri="{BB962C8B-B14F-4D97-AF65-F5344CB8AC3E}">
        <p14:creationId xmlns:p14="http://schemas.microsoft.com/office/powerpoint/2010/main" val="3601797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ABF0-3CA5-CBF4-CEF3-D0D22B4217B5}"/>
              </a:ext>
            </a:extLst>
          </p:cNvPr>
          <p:cNvSpPr>
            <a:spLocks noGrp="1"/>
          </p:cNvSpPr>
          <p:nvPr>
            <p:ph type="title"/>
          </p:nvPr>
        </p:nvSpPr>
        <p:spPr>
          <a:xfrm>
            <a:off x="1143001" y="161318"/>
            <a:ext cx="9905998" cy="1478570"/>
          </a:xfrm>
        </p:spPr>
        <p:txBody>
          <a:bodyPr>
            <a:normAutofit/>
          </a:bodyPr>
          <a:lstStyle/>
          <a:p>
            <a:pPr algn="ctr"/>
            <a:r>
              <a:rPr lang="en-US" altLang="zh-CN" sz="4000" dirty="0">
                <a:solidFill>
                  <a:srgbClr val="FFFF00"/>
                </a:solidFill>
              </a:rPr>
              <a:t>Recommended reading</a:t>
            </a:r>
            <a:endParaRPr lang="en-US" sz="4000" dirty="0">
              <a:solidFill>
                <a:srgbClr val="FFFF00"/>
              </a:solidFill>
            </a:endParaRPr>
          </a:p>
        </p:txBody>
      </p:sp>
      <p:sp>
        <p:nvSpPr>
          <p:cNvPr id="3" name="Content Placeholder 2">
            <a:extLst>
              <a:ext uri="{FF2B5EF4-FFF2-40B4-BE49-F238E27FC236}">
                <a16:creationId xmlns:a16="http://schemas.microsoft.com/office/drawing/2014/main" id="{02FFA43D-8DB9-CFEB-0A13-1D881A2DA0C2}"/>
              </a:ext>
            </a:extLst>
          </p:cNvPr>
          <p:cNvSpPr>
            <a:spLocks noGrp="1"/>
          </p:cNvSpPr>
          <p:nvPr>
            <p:ph idx="1"/>
          </p:nvPr>
        </p:nvSpPr>
        <p:spPr>
          <a:xfrm>
            <a:off x="1143001" y="1639888"/>
            <a:ext cx="10191311" cy="4336139"/>
          </a:xfrm>
        </p:spPr>
        <p:txBody>
          <a:bodyPr>
            <a:normAutofit/>
          </a:bodyPr>
          <a:lstStyle/>
          <a:p>
            <a:r>
              <a:rPr lang="en-US" dirty="0">
                <a:effectLst/>
                <a:latin typeface="Times New Roman" panose="02020603050405020304" pitchFamily="18" charset="0"/>
                <a:ea typeface="SimSun" panose="02010600030101010101" pitchFamily="2" charset="-122"/>
                <a:cs typeface="Times New Roman" panose="02020603050405020304" pitchFamily="18" charset="0"/>
              </a:rPr>
              <a:t>He, W., (2022) Innovative Excellence: A Case Study of a Chinese Language Flagship Program in (Y. Zhang &amp; X. Gao Ed)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Frontiers of L2 Chinese Language Education A Global Perspective</a:t>
            </a:r>
            <a:r>
              <a:rPr lang="en-US" dirty="0">
                <a:effectLst/>
                <a:latin typeface="Times New Roman" panose="02020603050405020304" pitchFamily="18" charset="0"/>
                <a:ea typeface="SimSun" panose="02010600030101010101" pitchFamily="2" charset="-122"/>
                <a:cs typeface="Times New Roman" panose="02020603050405020304" pitchFamily="18" charset="0"/>
              </a:rPr>
              <a:t>, Routledge, Taylor &amp; Francis Group, P.8-29</a:t>
            </a:r>
            <a:endParaRPr lang="en-US" dirty="0">
              <a:effectLst/>
              <a:latin typeface="Arial" panose="020B0604020202020204" pitchFamily="34" charset="0"/>
              <a:ea typeface="SimSun" panose="02010600030101010101" pitchFamily="2" charset="-122"/>
              <a:cs typeface="Times New Roman" panose="02020603050405020304" pitchFamily="18" charset="0"/>
            </a:endParaRPr>
          </a:p>
          <a:p>
            <a:r>
              <a:rPr lang="zh-CN" dirty="0">
                <a:effectLst/>
                <a:latin typeface="Times New Roman" panose="02020603050405020304" pitchFamily="18" charset="0"/>
                <a:ea typeface="SimSun" panose="02010600030101010101" pitchFamily="2" charset="-122"/>
                <a:cs typeface="Times New Roman" panose="02020603050405020304" pitchFamily="18" charset="0"/>
              </a:rPr>
              <a:t>何文潮</a:t>
            </a:r>
            <a:r>
              <a:rPr lang="en-US" dirty="0">
                <a:effectLst/>
                <a:latin typeface="Times New Roman" panose="02020603050405020304" pitchFamily="18" charset="0"/>
                <a:ea typeface="SimSun" panose="02010600030101010101" pitchFamily="2" charset="-122"/>
                <a:cs typeface="Times New Roman" panose="02020603050405020304" pitchFamily="18" charset="0"/>
              </a:rPr>
              <a:t> (2020)(</a:t>
            </a:r>
            <a:r>
              <a:rPr lang="zh-CN" dirty="0">
                <a:effectLst/>
                <a:latin typeface="Times New Roman" panose="02020603050405020304" pitchFamily="18" charset="0"/>
                <a:ea typeface="SimSun" panose="02010600030101010101" pitchFamily="2" charset="-122"/>
                <a:cs typeface="Times New Roman" panose="02020603050405020304" pitchFamily="18" charset="0"/>
              </a:rPr>
              <a:t>主持人</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r>
              <a:rPr lang="zh-CN" dirty="0">
                <a:effectLst/>
                <a:latin typeface="Times New Roman" panose="02020603050405020304" pitchFamily="18" charset="0"/>
                <a:ea typeface="SimSun" panose="02010600030101010101" pitchFamily="2" charset="-122"/>
                <a:cs typeface="Times New Roman" panose="02020603050405020304" pitchFamily="18" charset="0"/>
              </a:rPr>
              <a:t>专家主题论坛：科技与中文教学的融合与创新</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r>
              <a:rPr lang="zh-CN" dirty="0">
                <a:effectLst/>
                <a:latin typeface="Times New Roman" panose="02020603050405020304" pitchFamily="18" charset="0"/>
                <a:ea typeface="SimSun" panose="02010600030101010101" pitchFamily="2" charset="-122"/>
                <a:cs typeface="Times New Roman" panose="02020603050405020304" pitchFamily="18" charset="0"/>
              </a:rPr>
              <a:t>以美国罗德岛大学中文领航项目为例</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r>
              <a:rPr lang="zh-CN" dirty="0">
                <a:effectLst/>
                <a:latin typeface="Times New Roman" panose="02020603050405020304" pitchFamily="18" charset="0"/>
                <a:ea typeface="SimSun" panose="02010600030101010101" pitchFamily="2" charset="-122"/>
                <a:cs typeface="Times New Roman" panose="02020603050405020304" pitchFamily="18" charset="0"/>
              </a:rPr>
              <a:t>《国际汉语教育》第</a:t>
            </a:r>
            <a:r>
              <a:rPr lang="en-US" dirty="0">
                <a:effectLst/>
                <a:latin typeface="Times New Roman" panose="02020603050405020304" pitchFamily="18" charset="0"/>
                <a:ea typeface="SimSun" panose="02010600030101010101" pitchFamily="2" charset="-122"/>
                <a:cs typeface="Times New Roman" panose="02020603050405020304" pitchFamily="18" charset="0"/>
              </a:rPr>
              <a:t>5</a:t>
            </a:r>
            <a:r>
              <a:rPr lang="zh-CN" dirty="0">
                <a:effectLst/>
                <a:latin typeface="Times New Roman" panose="02020603050405020304" pitchFamily="18" charset="0"/>
                <a:ea typeface="SimSun" panose="02010600030101010101" pitchFamily="2" charset="-122"/>
                <a:cs typeface="Times New Roman" panose="02020603050405020304" pitchFamily="18" charset="0"/>
              </a:rPr>
              <a:t>卷第</a:t>
            </a:r>
            <a:r>
              <a:rPr lang="en-US" dirty="0">
                <a:effectLst/>
                <a:latin typeface="Times New Roman" panose="02020603050405020304" pitchFamily="18" charset="0"/>
                <a:ea typeface="SimSun" panose="02010600030101010101" pitchFamily="2" charset="-122"/>
                <a:cs typeface="Times New Roman" panose="02020603050405020304" pitchFamily="18" charset="0"/>
              </a:rPr>
              <a:t>4</a:t>
            </a:r>
            <a:r>
              <a:rPr lang="zh-CN" dirty="0">
                <a:effectLst/>
                <a:latin typeface="Times New Roman" panose="02020603050405020304" pitchFamily="18" charset="0"/>
                <a:ea typeface="SimSun" panose="02010600030101010101" pitchFamily="2" charset="-122"/>
                <a:cs typeface="Times New Roman" panose="02020603050405020304" pitchFamily="18" charset="0"/>
              </a:rPr>
              <a:t>期</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u="sng" dirty="0">
                <a:effectLst/>
                <a:latin typeface="Times New Roman" panose="02020603050405020304" pitchFamily="18" charset="0"/>
                <a:ea typeface="SimSun" panose="02010600030101010101" pitchFamily="2" charset="-122"/>
                <a:cs typeface="Times New Roman" panose="02020603050405020304" pitchFamily="18" charset="0"/>
              </a:rPr>
              <a:t>International Chinese Language Education</a:t>
            </a:r>
            <a:r>
              <a:rPr lang="en-US" dirty="0">
                <a:effectLst/>
                <a:latin typeface="Times New Roman" panose="02020603050405020304" pitchFamily="18" charset="0"/>
                <a:ea typeface="SimSun" panose="02010600030101010101" pitchFamily="2" charset="-122"/>
                <a:cs typeface="Times New Roman" panose="02020603050405020304" pitchFamily="18" charset="0"/>
              </a:rPr>
              <a:t>, Volume 5, 2020 (No. 4)</a:t>
            </a:r>
            <a:endParaRPr lang="en-US" dirty="0">
              <a:effectLst/>
              <a:latin typeface="Arial" panose="020B0604020202020204" pitchFamily="34" charset="0"/>
              <a:ea typeface="SimSun" panose="02010600030101010101" pitchFamily="2" charset="-122"/>
              <a:cs typeface="Times New Roman" panose="02020603050405020304" pitchFamily="18" charset="0"/>
            </a:endParaRPr>
          </a:p>
          <a:p>
            <a:r>
              <a:rPr lang="en-US" dirty="0"/>
              <a:t>Email: whe@uri.edu</a:t>
            </a:r>
          </a:p>
        </p:txBody>
      </p:sp>
    </p:spTree>
    <p:extLst>
      <p:ext uri="{BB962C8B-B14F-4D97-AF65-F5344CB8AC3E}">
        <p14:creationId xmlns:p14="http://schemas.microsoft.com/office/powerpoint/2010/main" val="22125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0ACB-97FF-5175-1748-68C8B1CC72D6}"/>
              </a:ext>
            </a:extLst>
          </p:cNvPr>
          <p:cNvSpPr>
            <a:spLocks noGrp="1"/>
          </p:cNvSpPr>
          <p:nvPr>
            <p:ph type="title"/>
          </p:nvPr>
        </p:nvSpPr>
        <p:spPr/>
        <p:txBody>
          <a:bodyPr>
            <a:normAutofit fontScale="90000"/>
          </a:bodyPr>
          <a:lstStyle/>
          <a:p>
            <a:br>
              <a:rPr lang="en-US" altLang="zh-CN" sz="9600" dirty="0">
                <a:solidFill>
                  <a:srgbClr val="C00000"/>
                </a:solidFill>
              </a:rPr>
            </a:br>
            <a:r>
              <a:rPr lang="en-US" altLang="zh-CN" sz="9600" dirty="0">
                <a:solidFill>
                  <a:srgbClr val="C00000"/>
                </a:solidFill>
              </a:rPr>
              <a:t>	</a:t>
            </a:r>
            <a:endParaRPr lang="en-US" sz="9600" dirty="0">
              <a:solidFill>
                <a:srgbClr val="C00000"/>
              </a:solidFill>
            </a:endParaRPr>
          </a:p>
        </p:txBody>
      </p:sp>
      <p:pic>
        <p:nvPicPr>
          <p:cNvPr id="5" name="Content Placeholder 4" descr="Audience raising hands during work presentation">
            <a:extLst>
              <a:ext uri="{FF2B5EF4-FFF2-40B4-BE49-F238E27FC236}">
                <a16:creationId xmlns:a16="http://schemas.microsoft.com/office/drawing/2014/main" id="{8A999C99-9235-5AD0-1C7B-156245FAF285}"/>
              </a:ext>
            </a:extLst>
          </p:cNvPr>
          <p:cNvPicPr>
            <a:picLocks noGrp="1" noChangeAspect="1"/>
          </p:cNvPicPr>
          <p:nvPr>
            <p:ph idx="1"/>
          </p:nvPr>
        </p:nvPicPr>
        <p:blipFill>
          <a:blip r:embed="rId3"/>
          <a:stretch>
            <a:fillRect/>
          </a:stretch>
        </p:blipFill>
        <p:spPr>
          <a:xfrm>
            <a:off x="6259715" y="369311"/>
            <a:ext cx="4584971" cy="3059689"/>
          </a:xfrm>
        </p:spPr>
      </p:pic>
      <p:pic>
        <p:nvPicPr>
          <p:cNvPr id="7" name="Picture 6" descr="A picture containing text, clipart&#10;&#10;Description automatically generated">
            <a:extLst>
              <a:ext uri="{FF2B5EF4-FFF2-40B4-BE49-F238E27FC236}">
                <a16:creationId xmlns:a16="http://schemas.microsoft.com/office/drawing/2014/main" id="{195668F8-F7F0-80BC-D879-BC1CD4EB97F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12617" y="3429000"/>
            <a:ext cx="4747098" cy="2670243"/>
          </a:xfrm>
          <a:prstGeom prst="rect">
            <a:avLst/>
          </a:prstGeom>
        </p:spPr>
      </p:pic>
      <p:sp>
        <p:nvSpPr>
          <p:cNvPr id="8" name="Rectangle 7">
            <a:extLst>
              <a:ext uri="{FF2B5EF4-FFF2-40B4-BE49-F238E27FC236}">
                <a16:creationId xmlns:a16="http://schemas.microsoft.com/office/drawing/2014/main" id="{3B932ECF-EB86-7DC6-9B90-37BD97EE8ADA}"/>
              </a:ext>
            </a:extLst>
          </p:cNvPr>
          <p:cNvSpPr/>
          <p:nvPr/>
        </p:nvSpPr>
        <p:spPr>
          <a:xfrm>
            <a:off x="6316496" y="4252280"/>
            <a:ext cx="5128327" cy="1569660"/>
          </a:xfrm>
          <a:prstGeom prst="rect">
            <a:avLst/>
          </a:prstGeom>
          <a:noFill/>
          <a:effectLst>
            <a:glow rad="139700">
              <a:schemeClr val="accent3">
                <a:satMod val="175000"/>
                <a:alpha val="40000"/>
              </a:schemeClr>
            </a:glow>
          </a:effectLst>
          <a:scene3d>
            <a:camera prst="isometricBottomDown"/>
            <a:lightRig rig="threePt" dir="t"/>
          </a:scene3d>
        </p:spPr>
        <p:txBody>
          <a:bodyPr wrap="none" lIns="91440" tIns="45720" rIns="91440" bIns="45720">
            <a:spAutoFit/>
          </a:bodyPr>
          <a:lstStyle/>
          <a:p>
            <a:pPr algn="ctr"/>
            <a:r>
              <a:rPr lang="zh-CN" altLang="en-US" sz="9600" b="1" cap="none" spc="0" dirty="0">
                <a:ln w="6600">
                  <a:solidFill>
                    <a:schemeClr val="accent2"/>
                  </a:solidFill>
                  <a:prstDash val="solid"/>
                </a:ln>
                <a:solidFill>
                  <a:srgbClr val="FFFFFF"/>
                </a:solidFill>
                <a:effectLst>
                  <a:outerShdw dist="38100" dir="2700000" algn="tl" rotWithShape="0">
                    <a:schemeClr val="accent2"/>
                  </a:outerShdw>
                </a:effectLst>
              </a:rPr>
              <a:t>问题？？</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a:extLst>
              <a:ext uri="{FF2B5EF4-FFF2-40B4-BE49-F238E27FC236}">
                <a16:creationId xmlns:a16="http://schemas.microsoft.com/office/drawing/2014/main" id="{1EDA8001-5523-C27A-6BDF-3578B02CB8A1}"/>
              </a:ext>
            </a:extLst>
          </p:cNvPr>
          <p:cNvSpPr/>
          <p:nvPr/>
        </p:nvSpPr>
        <p:spPr>
          <a:xfrm>
            <a:off x="1526305" y="975825"/>
            <a:ext cx="4046301" cy="1631216"/>
          </a:xfrm>
          <a:prstGeom prst="rect">
            <a:avLst/>
          </a:prstGeom>
          <a:noFill/>
          <a:scene3d>
            <a:camera prst="isometricRightUp"/>
            <a:lightRig rig="threePt" dir="t"/>
          </a:scene3d>
        </p:spPr>
        <p:txBody>
          <a:bodyPr wrap="none" lIns="91440" tIns="45720" rIns="91440" bIns="45720">
            <a:spAutoFit/>
          </a:bodyPr>
          <a:lstStyle/>
          <a:p>
            <a:pPr algn="ctr"/>
            <a:r>
              <a:rPr lang="zh-CN" altLang="en-US" sz="10000" b="1" cap="none" spc="0" dirty="0">
                <a:ln w="22225">
                  <a:solidFill>
                    <a:schemeClr val="accent2"/>
                  </a:solidFill>
                  <a:prstDash val="solid"/>
                </a:ln>
                <a:solidFill>
                  <a:srgbClr val="C00000"/>
                </a:solidFill>
                <a:effectLst/>
                <a:latin typeface="KaiTi" panose="02010609060101010101" pitchFamily="49" charset="-122"/>
                <a:ea typeface="KaiTi" panose="02010609060101010101" pitchFamily="49" charset="-122"/>
              </a:rPr>
              <a:t>谢谢！</a:t>
            </a:r>
            <a:endParaRPr lang="en-US" sz="10000" b="1" cap="none" spc="0" dirty="0">
              <a:ln w="22225">
                <a:solidFill>
                  <a:schemeClr val="accent2"/>
                </a:solidFill>
                <a:prstDash val="solid"/>
              </a:ln>
              <a:solidFill>
                <a:srgbClr val="C00000"/>
              </a:solidFill>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97044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altLang="zh-CN" sz="4400" dirty="0">
                <a:solidFill>
                  <a:srgbClr val="FFFF00"/>
                </a:solidFill>
                <a:latin typeface="Rockwell" panose="02060603020205020403" pitchFamily="18" charset="0"/>
              </a:rPr>
              <a:t>Overview</a:t>
            </a:r>
            <a:r>
              <a:rPr lang="en-US" altLang="zh-CN" sz="4400" dirty="0">
                <a:latin typeface="Rockwell" panose="02060603020205020403" pitchFamily="18" charset="0"/>
              </a:rPr>
              <a:t> </a:t>
            </a:r>
            <a:endParaRPr lang="en-US" sz="4400" dirty="0">
              <a:latin typeface="Rockwell" panose="02060603020205020403" pitchFamily="18" charset="0"/>
            </a:endParaRPr>
          </a:p>
        </p:txBody>
      </p:sp>
      <p:graphicFrame>
        <p:nvGraphicFramePr>
          <p:cNvPr id="4" name="Content Placeholder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9510126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68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3" y="155643"/>
            <a:ext cx="9905998" cy="1478570"/>
          </a:xfrm>
        </p:spPr>
        <p:txBody>
          <a:bodyPr>
            <a:normAutofit/>
          </a:bodyPr>
          <a:lstStyle/>
          <a:p>
            <a:pPr algn="ctr"/>
            <a:r>
              <a:rPr lang="zh-CN" altLang="en-US" sz="4400" dirty="0">
                <a:solidFill>
                  <a:srgbClr val="FFFF00"/>
                </a:solidFill>
                <a:latin typeface="Rockwell" panose="02060603020205020403" pitchFamily="18" charset="0"/>
              </a:rPr>
              <a:t>汉字教学给中文教学带来的困惑</a:t>
            </a:r>
            <a:endParaRPr lang="en-US" sz="4400" dirty="0">
              <a:solidFill>
                <a:srgbClr val="FFFF00"/>
              </a:solidFill>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924128" y="1342417"/>
            <a:ext cx="10214042" cy="5359940"/>
          </a:xfrm>
        </p:spPr>
        <p:txBody>
          <a:bodyPr>
            <a:normAutofit/>
          </a:bodyPr>
          <a:lstStyle/>
          <a:p>
            <a:pPr algn="l"/>
            <a:r>
              <a:rPr lang="en-US" b="0" i="0" u="none" strike="noStrike" baseline="0" dirty="0">
                <a:latin typeface="TimesNewRomanMTStd"/>
              </a:rPr>
              <a:t>The time necessary to learn to write the characters is inversely proportional to the usefulness of that skill </a:t>
            </a:r>
            <a:r>
              <a:rPr lang="zh-CN" altLang="en-US" b="0" i="0" u="none" strike="noStrike" baseline="0" dirty="0">
                <a:latin typeface="TimesNewRomanMTStd"/>
              </a:rPr>
              <a:t>（</a:t>
            </a:r>
            <a:r>
              <a:rPr lang="en-US" altLang="zh-CN" b="0" i="0" u="none" strike="noStrike" baseline="0" dirty="0">
                <a:latin typeface="TimesNewRomanMTStd"/>
              </a:rPr>
              <a:t>Allen, 2008)</a:t>
            </a:r>
            <a:endParaRPr lang="en-US" b="0" i="0" u="none" strike="noStrike" baseline="0" dirty="0">
              <a:latin typeface="TimesNewRomanMTStd"/>
            </a:endParaRPr>
          </a:p>
          <a:p>
            <a:pPr algn="l"/>
            <a:r>
              <a:rPr lang="en-US" b="0" i="0" u="none" strike="noStrike" baseline="0" dirty="0">
                <a:latin typeface="TimesNewRomanMTStd"/>
              </a:rPr>
              <a:t>American university that offers a Chinese language program, about 50% of the students drop out in the second semester or second year because of the difficulty caused by Chinese characters (Wang et al., 2003).</a:t>
            </a:r>
          </a:p>
          <a:p>
            <a:pPr algn="l"/>
            <a:r>
              <a:rPr lang="en-US" b="0" i="0" u="none" strike="noStrike" baseline="0" dirty="0">
                <a:latin typeface="TimesNewRomanMTStd"/>
              </a:rPr>
              <a:t>For them, the process of learning Chinese characters is much longer than learning other alphabetic languages and requires more time and energy (Wang et al., 2003).</a:t>
            </a:r>
          </a:p>
          <a:p>
            <a:pPr algn="l"/>
            <a:r>
              <a:rPr lang="en-US" b="0" i="0" u="none" strike="noStrike" baseline="0" dirty="0">
                <a:latin typeface="TimesNewRomanMTStd"/>
              </a:rPr>
              <a:t>After a long time and much effort, approximately one third or more of the  characters introduced in the textbooks are still written incorrectly (Xu &amp; Jen, 2005).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17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3001" y="37138"/>
            <a:ext cx="9905998" cy="1478570"/>
          </a:xfrm>
        </p:spPr>
        <p:txBody>
          <a:bodyPr>
            <a:normAutofit/>
          </a:bodyPr>
          <a:lstStyle/>
          <a:p>
            <a:pPr algn="ctr"/>
            <a:r>
              <a:rPr lang="en-US" sz="4400" dirty="0">
                <a:solidFill>
                  <a:srgbClr val="FFFF00"/>
                </a:solidFill>
                <a:latin typeface="Rockwell" panose="02060603020205020403" pitchFamily="18" charset="0"/>
              </a:rPr>
              <a:t>How the language difficulty </a:t>
            </a:r>
            <a:br>
              <a:rPr lang="en-US" sz="4400" dirty="0">
                <a:solidFill>
                  <a:srgbClr val="FFFF00"/>
                </a:solidFill>
                <a:latin typeface="Rockwell" panose="02060603020205020403" pitchFamily="18" charset="0"/>
              </a:rPr>
            </a:br>
            <a:r>
              <a:rPr lang="en-US" sz="4400" dirty="0">
                <a:solidFill>
                  <a:srgbClr val="FFFF00"/>
                </a:solidFill>
                <a:latin typeface="Rockwell" panose="02060603020205020403" pitchFamily="18" charset="0"/>
              </a:rPr>
              <a:t>is categorized</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sz="half" idx="1"/>
          </p:nvPr>
        </p:nvSpPr>
        <p:spPr>
          <a:xfrm>
            <a:off x="340469" y="1276182"/>
            <a:ext cx="7480586" cy="5544680"/>
          </a:xfrm>
        </p:spPr>
        <p:txBody>
          <a:bodyPr>
            <a:noAutofit/>
          </a:bodyPr>
          <a:lstStyle/>
          <a:p>
            <a:pPr lvl="1"/>
            <a:r>
              <a:rPr lang="en-US" sz="2200" b="1" dirty="0"/>
              <a:t>Category I: 23-24 weeks (575-600 hours) </a:t>
            </a:r>
            <a:r>
              <a:rPr lang="en-US" sz="2200" dirty="0"/>
              <a:t>Languages closely related to English</a:t>
            </a:r>
          </a:p>
          <a:p>
            <a:pPr lvl="1"/>
            <a:r>
              <a:rPr lang="en-US" sz="2200" b="1" dirty="0"/>
              <a:t>Category II: 30 weeks (750 hours)</a:t>
            </a:r>
            <a:br>
              <a:rPr lang="en-US" sz="2200" dirty="0"/>
            </a:br>
            <a:r>
              <a:rPr lang="en-US" sz="2200" dirty="0"/>
              <a:t>Languages similar to English</a:t>
            </a:r>
          </a:p>
          <a:p>
            <a:pPr lvl="1"/>
            <a:r>
              <a:rPr lang="en-US" sz="2200" b="1" dirty="0"/>
              <a:t>Category III: 36 weeks (900 hours)</a:t>
            </a:r>
            <a:br>
              <a:rPr lang="en-US" sz="2200" dirty="0"/>
            </a:br>
            <a:r>
              <a:rPr lang="en-US" sz="2200" dirty="0"/>
              <a:t>Languages with linguistic and/or cultural differences from English</a:t>
            </a:r>
          </a:p>
          <a:p>
            <a:pPr lvl="1"/>
            <a:r>
              <a:rPr lang="en-US" sz="2200" b="1" dirty="0"/>
              <a:t>Category IV: 44 weeks (1100 hours)</a:t>
            </a:r>
            <a:br>
              <a:rPr lang="en-US" sz="2200" dirty="0"/>
            </a:br>
            <a:r>
              <a:rPr lang="en-US" sz="2200" dirty="0"/>
              <a:t>Languages with significant linguistic and/or cultural differences from English</a:t>
            </a:r>
          </a:p>
          <a:p>
            <a:pPr lvl="1"/>
            <a:r>
              <a:rPr lang="en-US" sz="2200" b="1" dirty="0"/>
              <a:t>Category V: 88 weeks (2200 hours)</a:t>
            </a:r>
            <a:br>
              <a:rPr lang="en-US" sz="2200" dirty="0"/>
            </a:br>
            <a:r>
              <a:rPr lang="en-US" sz="2200" dirty="0"/>
              <a:t>Languages which are exceptionally difficult for native English speakers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id="{7B7B7B7B-7D76-4749-8BC0-1A579CBD0BA6}"/>
              </a:ext>
            </a:extLst>
          </p:cNvPr>
          <p:cNvSpPr>
            <a:spLocks noGrp="1"/>
          </p:cNvSpPr>
          <p:nvPr>
            <p:ph sz="half" idx="2"/>
          </p:nvPr>
        </p:nvSpPr>
        <p:spPr>
          <a:xfrm>
            <a:off x="7850221" y="1978553"/>
            <a:ext cx="4077723" cy="3449481"/>
          </a:xfrm>
        </p:spPr>
        <p:txBody>
          <a:bodyPr anchor="ctr">
            <a:normAutofit/>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group of people&#10;&#10;Description automatically generated with low confidence">
            <a:extLst>
              <a:ext uri="{FF2B5EF4-FFF2-40B4-BE49-F238E27FC236}">
                <a16:creationId xmlns:a16="http://schemas.microsoft.com/office/drawing/2014/main" id="{894AFA12-2825-11C9-6470-5DA0F91A3E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21055" y="2347152"/>
            <a:ext cx="4106889" cy="2310125"/>
          </a:xfrm>
          <a:prstGeom prst="rect">
            <a:avLst/>
          </a:prstGeom>
        </p:spPr>
      </p:pic>
      <p:sp>
        <p:nvSpPr>
          <p:cNvPr id="7" name="TextBox 6">
            <a:extLst>
              <a:ext uri="{FF2B5EF4-FFF2-40B4-BE49-F238E27FC236}">
                <a16:creationId xmlns:a16="http://schemas.microsoft.com/office/drawing/2014/main" id="{DABE9B19-E33C-5EE4-A6FD-2B8FA02ACF85}"/>
              </a:ext>
            </a:extLst>
          </p:cNvPr>
          <p:cNvSpPr txBox="1"/>
          <p:nvPr/>
        </p:nvSpPr>
        <p:spPr>
          <a:xfrm>
            <a:off x="7850221" y="4888700"/>
            <a:ext cx="3803904" cy="230832"/>
          </a:xfrm>
          <a:prstGeom prst="rect">
            <a:avLst/>
          </a:prstGeom>
          <a:noFill/>
        </p:spPr>
        <p:txBody>
          <a:bodyPr wrap="square" rtlCol="0">
            <a:spAutoFit/>
          </a:bodyPr>
          <a:lstStyle/>
          <a:p>
            <a:r>
              <a:rPr lang="en-US" sz="900" dirty="0">
                <a:hlinkClick r:id="rId3" tooltip="https://www.peoplemattersglobal.com/article/diversity/australia-leads-apac-in-diversity-efforts-linkedin-27079"/>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39841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3001" y="200829"/>
            <a:ext cx="9905998" cy="1478570"/>
          </a:xfrm>
        </p:spPr>
        <p:txBody>
          <a:bodyPr>
            <a:normAutofit/>
          </a:bodyPr>
          <a:lstStyle/>
          <a:p>
            <a:r>
              <a:rPr lang="en-US" sz="4000" dirty="0">
                <a:solidFill>
                  <a:srgbClr val="FFFF00"/>
                </a:solidFill>
                <a:latin typeface="Rockwell" panose="02060603020205020403" pitchFamily="18" charset="0"/>
              </a:rPr>
              <a:t>Foreign Service Institute language difficulty ranking</a:t>
            </a:r>
            <a:br>
              <a:rPr lang="en-US" sz="4000" dirty="0">
                <a:latin typeface="Rockwell" panose="02060603020205020403" pitchFamily="18" charset="0"/>
              </a:rPr>
            </a:br>
            <a:r>
              <a:rPr lang="en-US" sz="1600" dirty="0">
                <a:solidFill>
                  <a:srgbClr val="FFC000"/>
                </a:solidFill>
                <a:latin typeface="Rockwell" panose="02060603020205020403" pitchFamily="18" charset="0"/>
                <a:hlinkClick r:id="rId2">
                  <a:extLst>
                    <a:ext uri="{A12FA001-AC4F-418D-AE19-62706E023703}">
                      <ahyp:hlinkClr xmlns:ahyp="http://schemas.microsoft.com/office/drawing/2018/hyperlinkcolor" val="tx"/>
                    </a:ext>
                  </a:extLst>
                </a:hlinkClick>
              </a:rPr>
              <a:t>https://effectivelanguagelearning.com/language-guide/language-difficulty/</a:t>
            </a:r>
            <a:r>
              <a:rPr lang="en-US" sz="1600" dirty="0">
                <a:solidFill>
                  <a:srgbClr val="FFC000"/>
                </a:solidFill>
                <a:latin typeface="Rockwell" panose="02060603020205020403" pitchFamily="18" charset="0"/>
              </a:rPr>
              <a:t> </a:t>
            </a:r>
          </a:p>
        </p:txBody>
      </p:sp>
      <p:graphicFrame>
        <p:nvGraphicFramePr>
          <p:cNvPr id="4" name="Content Placeholder 3">
            <a:extLst>
              <a:ext uri="{FF2B5EF4-FFF2-40B4-BE49-F238E27FC236}">
                <a16:creationId xmlns:a16="http://schemas.microsoft.com/office/drawing/2014/main" id="{242FA989-6B7C-488C-85ED-CB8D01BA325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92951935"/>
              </p:ext>
            </p:extLst>
          </p:nvPr>
        </p:nvGraphicFramePr>
        <p:xfrm>
          <a:off x="477061" y="1871331"/>
          <a:ext cx="11314446" cy="4492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41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pPr algn="ctr"/>
            <a:r>
              <a:rPr lang="en-US" sz="44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Three Teaching Modes: </a:t>
            </a:r>
            <a:br>
              <a:rPr lang="en-US" sz="44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br>
            <a:endParaRPr lang="en-US" sz="4400" dirty="0">
              <a:solidFill>
                <a:srgbClr val="FFFF00"/>
              </a:solidFill>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1585610"/>
            <a:ext cx="9905998" cy="4871634"/>
          </a:xfrm>
        </p:spPr>
        <p:txBody>
          <a:bodyPr>
            <a:noAutofit/>
          </a:bodyPr>
          <a:lstStyle/>
          <a:p>
            <a:pPr algn="l"/>
            <a:r>
              <a:rPr lang="en-US" b="0" i="0" u="none" strike="noStrike" baseline="0" dirty="0">
                <a:latin typeface="TimesNewRomanMTStd"/>
              </a:rPr>
              <a:t>(1) the unity approach </a:t>
            </a:r>
            <a:r>
              <a:rPr lang="zh-TW" altLang="en-US" b="0" i="0" u="none" strike="noStrike" baseline="0" dirty="0">
                <a:latin typeface="AdobeSongStd-Light"/>
              </a:rPr>
              <a:t>并进型</a:t>
            </a:r>
            <a:r>
              <a:rPr lang="en-US" b="0" i="0" u="none" strike="noStrike" baseline="0" dirty="0">
                <a:latin typeface="TimesNewRomanMTStd"/>
              </a:rPr>
              <a:t>, which emphasizes simultaneous development of all skills including character writing by hand; </a:t>
            </a:r>
          </a:p>
          <a:p>
            <a:r>
              <a:rPr lang="en-US" dirty="0">
                <a:latin typeface="TimesNewRomanMTStd"/>
              </a:rPr>
              <a:t>(2) the delay approach</a:t>
            </a:r>
            <a:r>
              <a:rPr lang="zh-TW" altLang="en-US" b="0" i="0" u="none" strike="noStrike" baseline="0" dirty="0">
                <a:latin typeface="AdobeSongStd-Light"/>
              </a:rPr>
              <a:t>缓进型</a:t>
            </a:r>
            <a:r>
              <a:rPr lang="en-US" dirty="0">
                <a:latin typeface="TimesNewRomanMTStd"/>
              </a:rPr>
              <a:t>, </a:t>
            </a:r>
            <a:r>
              <a:rPr lang="en-US" b="0" i="0" u="none" strike="noStrike" baseline="0" dirty="0">
                <a:latin typeface="TimesNewRomanMTStd"/>
              </a:rPr>
              <a:t>which avoids teaching any Chinese characters for a prolonged period of time, sometimes even not at all during the entire first year. All instructional needs rely on phonetic symbols such as </a:t>
            </a:r>
            <a:r>
              <a:rPr lang="en-US" b="0" i="1" u="none" strike="noStrike" baseline="0" dirty="0">
                <a:latin typeface="TimesNewRomanMTStd-Italic"/>
              </a:rPr>
              <a:t>pinyin. </a:t>
            </a:r>
            <a:r>
              <a:rPr lang="en-US" b="0" i="0" u="none" strike="noStrike" baseline="0" dirty="0">
                <a:latin typeface="TimesNewRomanMTStd"/>
              </a:rPr>
              <a:t>Finally, </a:t>
            </a:r>
          </a:p>
          <a:p>
            <a:pPr algn="l"/>
            <a:r>
              <a:rPr lang="en-US" b="0" i="0" u="none" strike="noStrike" baseline="0" dirty="0">
                <a:latin typeface="TimesNewRomanMTStd"/>
              </a:rPr>
              <a:t>(3) the lag approach </a:t>
            </a:r>
            <a:r>
              <a:rPr lang="zh-TW" altLang="en-US" b="0" i="0" u="none" strike="noStrike" baseline="0" dirty="0">
                <a:latin typeface="AdobeSongStd-Light"/>
              </a:rPr>
              <a:t>，缺进型</a:t>
            </a:r>
            <a:r>
              <a:rPr lang="en-US" b="0" i="0" u="none" strike="noStrike" baseline="0" dirty="0">
                <a:latin typeface="TimesNewRomanMTStd"/>
              </a:rPr>
              <a:t>, which emphasizes the oral and aural skills first, with a temporary lag in character-learning and a strong preference on speaking more and writing less (He &amp; Jiao, 2010).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831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3001" y="279852"/>
            <a:ext cx="9905998" cy="1478570"/>
          </a:xfrm>
        </p:spPr>
        <p:txBody>
          <a:bodyPr>
            <a:normAutofit/>
          </a:bodyPr>
          <a:lstStyle/>
          <a:p>
            <a:r>
              <a:rPr lang="en-US" sz="4400" b="0" i="0" u="none" strike="noStrike" baseline="0" dirty="0">
                <a:solidFill>
                  <a:srgbClr val="FFFF00"/>
                </a:solidFill>
                <a:latin typeface="TimesNewRomanMTStd"/>
              </a:rPr>
              <a:t>(1) the unity approach </a:t>
            </a:r>
            <a:r>
              <a:rPr lang="zh-CN" altLang="en-US" sz="4400" b="0" i="0" u="none" strike="noStrike" baseline="0" dirty="0">
                <a:solidFill>
                  <a:srgbClr val="FFFF00"/>
                </a:solidFill>
                <a:latin typeface="TimesNewRomanMTStd"/>
              </a:rPr>
              <a:t>并进型</a:t>
            </a:r>
            <a:endParaRPr lang="en-US" sz="4400" dirty="0">
              <a:solidFill>
                <a:srgbClr val="FFFF00"/>
              </a:solidFill>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3001" y="1580444"/>
            <a:ext cx="10123309" cy="4910667"/>
          </a:xfrm>
        </p:spPr>
        <p:txBody>
          <a:bodyPr>
            <a:normAutofit/>
          </a:bodyPr>
          <a:lstStyle/>
          <a:p>
            <a:pPr algn="l"/>
            <a:r>
              <a:rPr lang="zh-CN" altLang="en-US" b="0" i="0" u="none" strike="noStrike" baseline="0" dirty="0">
                <a:latin typeface="AdobeSongStd-Light"/>
              </a:rPr>
              <a:t>并进型是现在最流行的教学方法，大部分流行的教 材都是采用这种传统的方法。</a:t>
            </a:r>
            <a:endParaRPr lang="en-US" altLang="zh-CN" b="0" i="0" u="none" strike="noStrike" baseline="0" dirty="0">
              <a:latin typeface="AdobeSongStd-Light"/>
            </a:endParaRPr>
          </a:p>
          <a:p>
            <a:pPr algn="l"/>
            <a:r>
              <a:rPr lang="zh-CN" altLang="en-US" b="0" i="0" u="none" strike="noStrike" baseline="0" dirty="0">
                <a:latin typeface="AdobeSongStd-Light"/>
              </a:rPr>
              <a:t>每课先学二三十个生词，多了怕学生学不会，然后是课文和语法点。</a:t>
            </a:r>
            <a:endParaRPr lang="en-US" altLang="zh-CN" b="0" i="0" u="none" strike="noStrike" baseline="0" dirty="0">
              <a:latin typeface="AdobeSongStd-Light"/>
            </a:endParaRPr>
          </a:p>
          <a:p>
            <a:pPr algn="l"/>
            <a:r>
              <a:rPr lang="zh-CN" altLang="en-US" b="0" i="0" u="none" strike="noStrike" baseline="0" dirty="0">
                <a:latin typeface="AdobeSongStd-Light"/>
              </a:rPr>
              <a:t>因为学的词汇太少，练习以及课文和语法解释、例句都只能用比较简单的语言。这种方法造成学习进度缓慢。</a:t>
            </a:r>
            <a:endParaRPr lang="en-US" altLang="zh-CN" b="0" i="0" u="none" strike="noStrike" baseline="0" dirty="0">
              <a:latin typeface="AdobeSongStd-Light"/>
            </a:endParaRPr>
          </a:p>
          <a:p>
            <a:pPr algn="l"/>
            <a:r>
              <a:rPr lang="zh-CN" altLang="en-US" b="0" i="0" u="none" strike="noStrike" baseline="0" dirty="0">
                <a:latin typeface="AdobeSongStd-Light"/>
              </a:rPr>
              <a:t>因为学生得把大量的宝贵时间用在记怎么写这二三十个字上，听说得不到充分练习。所以口语和阅读能力都很差，一年级学完，根本写不了像样的作文。</a:t>
            </a:r>
            <a:endParaRPr lang="en-US" altLang="zh-CN" b="0" i="0" u="none" strike="noStrike" baseline="0" dirty="0">
              <a:latin typeface="AdobeSongStd-Light"/>
            </a:endParaRPr>
          </a:p>
          <a:p>
            <a:pPr algn="l"/>
            <a:r>
              <a:rPr lang="zh-CN" altLang="en-US" b="0" i="0" u="none" strike="noStrike" baseline="0" dirty="0">
                <a:latin typeface="AdobeSongStd-Light"/>
              </a:rPr>
              <a:t>学过的字有三分之一左右会忘了怎么写</a:t>
            </a:r>
            <a:r>
              <a:rPr lang="zh-TW" altLang="en-US" b="0" i="0" u="none" strike="noStrike" baseline="0" dirty="0">
                <a:latin typeface="AdobeSongStd-Light"/>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955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3" y="56720"/>
            <a:ext cx="9905998" cy="1478570"/>
          </a:xfrm>
        </p:spPr>
        <p:txBody>
          <a:bodyPr>
            <a:normAutofit/>
          </a:bodyPr>
          <a:lstStyle/>
          <a:p>
            <a:pPr algn="ctr"/>
            <a:r>
              <a:rPr lang="en-US" sz="3200" dirty="0">
                <a:solidFill>
                  <a:srgbClr val="FFFF00"/>
                </a:solidFill>
                <a:latin typeface="TimesNewRomanMTStd"/>
              </a:rPr>
              <a:t>(2) the delay approach </a:t>
            </a:r>
            <a:r>
              <a:rPr lang="zh-TW" altLang="en-US" sz="4400" b="0" i="0" u="none" strike="noStrike" baseline="0" dirty="0">
                <a:solidFill>
                  <a:srgbClr val="FFFF00"/>
                </a:solidFill>
                <a:latin typeface="AdobeSongStd-Light"/>
              </a:rPr>
              <a:t>缓进型</a:t>
            </a:r>
            <a:endParaRPr lang="en-US" sz="4400" dirty="0">
              <a:solidFill>
                <a:srgbClr val="FFFF00"/>
              </a:solidFill>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1253068"/>
            <a:ext cx="9905998" cy="4865510"/>
          </a:xfrm>
        </p:spPr>
        <p:txBody>
          <a:bodyPr vert="horz" lIns="91440" tIns="45720" rIns="91440" bIns="45720" rtlCol="0" anchor="t">
            <a:noAutofit/>
          </a:bodyPr>
          <a:lstStyle/>
          <a:p>
            <a:pPr algn="l"/>
            <a:r>
              <a:rPr lang="zh-CN" altLang="en-US" b="0" i="0" u="none" strike="noStrike" baseline="0" dirty="0">
                <a:latin typeface="AdobeSongStd-Light"/>
              </a:rPr>
              <a:t>缓进型课程试图避免学汉字给并进型教学造成的问题，使学生有更多的时间练习听说。</a:t>
            </a:r>
            <a:endParaRPr lang="en-US" altLang="zh-CN" b="0" i="0" u="none" strike="noStrike" baseline="0" dirty="0">
              <a:latin typeface="AdobeSongStd-Light"/>
            </a:endParaRPr>
          </a:p>
          <a:p>
            <a:pPr algn="l"/>
            <a:r>
              <a:rPr lang="zh-CN" altLang="en-US" b="0" i="0" u="none" strike="noStrike" baseline="0" dirty="0">
                <a:latin typeface="AdobeSongStd-Light"/>
              </a:rPr>
              <a:t>美国出版的一些教材则采用了这个方法，如</a:t>
            </a:r>
            <a:r>
              <a:rPr lang="en-US" altLang="zh-CN" b="0" i="0" u="none" strike="noStrike" baseline="0" dirty="0" err="1">
                <a:latin typeface="Courier New" panose="02070309020205020404" pitchFamily="49" charset="0"/>
              </a:rPr>
              <a:t>De</a:t>
            </a:r>
            <a:r>
              <a:rPr lang="en-US" b="0" i="0" u="none" strike="noStrike" baseline="0" dirty="0" err="1">
                <a:latin typeface="Courier New" panose="02070309020205020404" pitchFamily="49" charset="0"/>
              </a:rPr>
              <a:t>Francis</a:t>
            </a:r>
            <a:r>
              <a:rPr lang="en-US" b="0" i="0" u="none" strike="noStrike" baseline="0" dirty="0">
                <a:latin typeface="Courier New" panose="02070309020205020404" pitchFamily="49" charset="0"/>
              </a:rPr>
              <a:t> </a:t>
            </a:r>
            <a:r>
              <a:rPr lang="zh-TW" altLang="en-US" b="0" i="0" u="none" strike="noStrike" baseline="0" dirty="0">
                <a:latin typeface="AdobeSongStd-Light"/>
              </a:rPr>
              <a:t>的</a:t>
            </a:r>
            <a:r>
              <a:rPr lang="en-US" b="0" i="0" u="none" strike="noStrike" baseline="0" dirty="0">
                <a:latin typeface="Courier New" panose="02070309020205020404" pitchFamily="49" charset="0"/>
              </a:rPr>
              <a:t>Beginning Chinese </a:t>
            </a:r>
            <a:r>
              <a:rPr lang="zh-TW" altLang="en-US" b="0" i="0" u="none" strike="noStrike" baseline="0" dirty="0">
                <a:latin typeface="AdobeSongStd-Light"/>
              </a:rPr>
              <a:t>和哈佛大学编</a:t>
            </a:r>
            <a:r>
              <a:rPr lang="zh-CN" altLang="en-US" b="0" i="0" u="none" strike="noStrike" baseline="0" dirty="0">
                <a:latin typeface="AdobeSongStd-Light"/>
              </a:rPr>
              <a:t>写的</a:t>
            </a:r>
            <a:r>
              <a:rPr lang="en-US" altLang="zh-CN" b="0" i="0" u="none" strike="noStrike" baseline="0" dirty="0">
                <a:latin typeface="AdobeSongStd-Light"/>
              </a:rPr>
              <a:t>《</a:t>
            </a:r>
            <a:r>
              <a:rPr lang="zh-CN" altLang="en-US" b="0" i="0" u="none" strike="noStrike" baseline="0" dirty="0">
                <a:latin typeface="AdobeSongStd-Light"/>
              </a:rPr>
              <a:t>大学汉语</a:t>
            </a:r>
            <a:r>
              <a:rPr lang="en-US" altLang="zh-CN" b="0" i="0" u="none" strike="noStrike" baseline="0" dirty="0">
                <a:latin typeface="AdobeSongStd-Light"/>
              </a:rPr>
              <a:t>》</a:t>
            </a:r>
            <a:r>
              <a:rPr lang="zh-CN" altLang="en-US" b="0" i="0" u="none" strike="noStrike" baseline="0" dirty="0">
                <a:latin typeface="AdobeSongStd-Light"/>
              </a:rPr>
              <a:t>，</a:t>
            </a:r>
            <a:r>
              <a:rPr lang="en-US" b="0" i="0" u="none" strike="noStrike" baseline="0" dirty="0">
                <a:latin typeface="TimesNewRomanMTStd"/>
              </a:rPr>
              <a:t> Cynthia Ning</a:t>
            </a:r>
            <a:r>
              <a:rPr lang="zh-CN" altLang="en-US" b="0" i="0" u="none" strike="noStrike" baseline="0" dirty="0">
                <a:latin typeface="TimesNewRomanMTStd"/>
              </a:rPr>
              <a:t>的</a:t>
            </a:r>
            <a:r>
              <a:rPr lang="en-US" b="0" i="0" u="none" strike="noStrike" baseline="0" dirty="0">
                <a:latin typeface="TimesNewRomanMTStd"/>
              </a:rPr>
              <a:t> </a:t>
            </a:r>
            <a:r>
              <a:rPr lang="en-US" b="0" i="1" u="none" strike="noStrike" baseline="0" dirty="0">
                <a:latin typeface="TimesNewRomanMTStd-Italic"/>
              </a:rPr>
              <a:t>Communicating in Chinese: A First-year Curriculum: Listening and Speaking</a:t>
            </a:r>
            <a:r>
              <a:rPr lang="zh-CN" altLang="en-US" b="0" i="0" u="none" strike="noStrike" baseline="0" dirty="0">
                <a:latin typeface="AdobeSongStd-Light"/>
              </a:rPr>
              <a:t>等采用汉字课本和罗马拼音课本完全分开，同样的课文先学拼音版本，推迟一段时间再学习汉字版本。</a:t>
            </a:r>
            <a:endParaRPr lang="en-US" altLang="zh-CN" b="0" i="0" u="none" strike="noStrike" baseline="0" dirty="0">
              <a:latin typeface="AdobeSongStd-Light"/>
            </a:endParaRPr>
          </a:p>
          <a:p>
            <a:pPr algn="l"/>
            <a:r>
              <a:rPr lang="zh-CN" altLang="en-US" b="0" i="0" u="none" strike="noStrike" baseline="0" dirty="0">
                <a:latin typeface="AdobeSongStd-Light"/>
              </a:rPr>
              <a:t>在很长的一段时间学生不能读和写真正中文的书面语</a:t>
            </a:r>
            <a:r>
              <a:rPr lang="en-US" altLang="zh-CN" b="0" i="0" u="none" strike="noStrike" baseline="0" dirty="0">
                <a:latin typeface="AdobeSongStd-Light"/>
              </a:rPr>
              <a:t>—</a:t>
            </a:r>
            <a:r>
              <a:rPr lang="zh-CN" altLang="en-US" b="0" i="0" u="none" strike="noStrike" baseline="0" dirty="0">
                <a:latin typeface="AdobeSongStd-Light"/>
              </a:rPr>
              <a:t>汉字，造成学生过分依赖拼音，给以后学生学习汉字带来新的问题。</a:t>
            </a:r>
          </a:p>
          <a:p>
            <a:pPr algn="l"/>
            <a:r>
              <a:rPr lang="zh-CN" altLang="en-US" b="0" i="0" u="none" strike="noStrike" baseline="0" dirty="0">
                <a:latin typeface="AdobeSongStd-Light"/>
              </a:rPr>
              <a:t>汉字的障碍虽然可以暂避一时，可是这样的方法并不能加快学汉</a:t>
            </a:r>
          </a:p>
          <a:p>
            <a:pPr algn="l"/>
            <a:r>
              <a:rPr lang="zh-CN" altLang="en-US" b="0" i="0" u="none" strike="noStrike" baseline="0" dirty="0">
                <a:latin typeface="AdobeSongStd-Light"/>
              </a:rPr>
              <a:t>语的过程。在转向汉字学习时，不少学生选择了退出。</a:t>
            </a:r>
            <a:endParaRPr lang="en-US" altLang="zh-CN" b="0" i="0" u="none" strike="noStrike" baseline="0" dirty="0">
              <a:latin typeface="AdobeSongStd-Light"/>
            </a:endParaRPr>
          </a:p>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261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BEF1-39E0-170C-CF47-96DC0B55158B}"/>
              </a:ext>
            </a:extLst>
          </p:cNvPr>
          <p:cNvSpPr>
            <a:spLocks noGrp="1"/>
          </p:cNvSpPr>
          <p:nvPr>
            <p:ph type="title"/>
          </p:nvPr>
        </p:nvSpPr>
        <p:spPr>
          <a:xfrm>
            <a:off x="1279085" y="0"/>
            <a:ext cx="9905998" cy="1478570"/>
          </a:xfrm>
        </p:spPr>
        <p:txBody>
          <a:bodyPr/>
          <a:lstStyle/>
          <a:p>
            <a:pPr algn="ctr"/>
            <a:r>
              <a:rPr lang="en-US" b="0" i="0" u="none" strike="noStrike" baseline="0" dirty="0">
                <a:solidFill>
                  <a:srgbClr val="FFFF00"/>
                </a:solidFill>
                <a:latin typeface="TimesNewRomanMTStd"/>
              </a:rPr>
              <a:t>(3) the lag approach </a:t>
            </a:r>
            <a:r>
              <a:rPr lang="zh-TW" altLang="en-US" b="0" i="0" u="none" strike="noStrike" baseline="0" dirty="0">
                <a:solidFill>
                  <a:srgbClr val="FFFF00"/>
                </a:solidFill>
                <a:latin typeface="AdobeSongStd-Light"/>
              </a:rPr>
              <a:t>缺进型</a:t>
            </a:r>
            <a:endParaRPr lang="en-US" dirty="0">
              <a:solidFill>
                <a:srgbClr val="FFFF00"/>
              </a:solidFill>
            </a:endParaRPr>
          </a:p>
        </p:txBody>
      </p:sp>
      <p:sp>
        <p:nvSpPr>
          <p:cNvPr id="3" name="Content Placeholder 2">
            <a:extLst>
              <a:ext uri="{FF2B5EF4-FFF2-40B4-BE49-F238E27FC236}">
                <a16:creationId xmlns:a16="http://schemas.microsoft.com/office/drawing/2014/main" id="{0FFDFCA1-5A97-AE0D-5FBF-DF4196772BEB}"/>
              </a:ext>
            </a:extLst>
          </p:cNvPr>
          <p:cNvSpPr>
            <a:spLocks noGrp="1"/>
          </p:cNvSpPr>
          <p:nvPr>
            <p:ph idx="1"/>
          </p:nvPr>
        </p:nvSpPr>
        <p:spPr>
          <a:xfrm>
            <a:off x="1141412" y="1139799"/>
            <a:ext cx="10181344" cy="4876938"/>
          </a:xfrm>
        </p:spPr>
        <p:txBody>
          <a:bodyPr>
            <a:noAutofit/>
          </a:bodyPr>
          <a:lstStyle/>
          <a:p>
            <a:pPr algn="l"/>
            <a:r>
              <a:rPr lang="zh-CN" altLang="en-US" b="0" i="0" u="none" strike="noStrike" baseline="0" dirty="0">
                <a:latin typeface="AdobeSongStd-Light"/>
              </a:rPr>
              <a:t>缺进型的做法是教材以听说为主，只学其中部分汉字。</a:t>
            </a:r>
            <a:endParaRPr lang="en-US" altLang="zh-CN" b="0" i="0" u="none" strike="noStrike" baseline="0" dirty="0">
              <a:latin typeface="AdobeSongStd-Light"/>
            </a:endParaRPr>
          </a:p>
          <a:p>
            <a:pPr algn="l"/>
            <a:r>
              <a:rPr lang="zh-CN" altLang="en-US" b="0" i="0" u="none" strike="noStrike" baseline="0" dirty="0">
                <a:latin typeface="AdobeSongStd-Light"/>
              </a:rPr>
              <a:t>美国全国外语中心的基础汉语教学指导大纲也推崇这种方法。他们认为在练习写作前，学生应已具备听、说、读三方面的基础。</a:t>
            </a:r>
            <a:endParaRPr lang="en-US" altLang="zh-CN" b="0" i="0" u="none" strike="noStrike" baseline="0" dirty="0">
              <a:latin typeface="AdobeSongStd-Light"/>
            </a:endParaRPr>
          </a:p>
          <a:p>
            <a:pPr algn="l"/>
            <a:r>
              <a:rPr lang="zh-CN" altLang="en-US" b="0" i="0" u="none" strike="noStrike" baseline="0" dirty="0">
                <a:latin typeface="AdobeSongStd-Light"/>
              </a:rPr>
              <a:t>汉字的教授可分为两类：一类是要认并且会写；而另一类则只求会认。初级水平的学生不需要会写所有日常生活所用词汇</a:t>
            </a:r>
            <a:r>
              <a:rPr lang="zh-TW" altLang="en-US" b="0" i="0" u="none" strike="noStrike" baseline="0" dirty="0">
                <a:latin typeface="AdobeSongStd-Light"/>
              </a:rPr>
              <a:t>的汉字。（</a:t>
            </a:r>
            <a:r>
              <a:rPr lang="en-US" b="0" i="0" u="none" strike="noStrike" baseline="0" dirty="0" err="1">
                <a:latin typeface="Courier New" panose="02070309020205020404" pitchFamily="49" charset="0"/>
              </a:rPr>
              <a:t>Kuber</a:t>
            </a:r>
            <a:r>
              <a:rPr lang="en-US" b="0" i="0" u="none" strike="noStrike" baseline="0" dirty="0">
                <a:latin typeface="Courier New" panose="02070309020205020404" pitchFamily="49" charset="0"/>
              </a:rPr>
              <a:t> et al</a:t>
            </a:r>
            <a:r>
              <a:rPr lang="en-US" dirty="0">
                <a:latin typeface="AdobeSongStd-Light"/>
              </a:rPr>
              <a:t>, </a:t>
            </a:r>
            <a:r>
              <a:rPr lang="en-US" b="0" i="0" u="none" strike="noStrike" baseline="0" dirty="0">
                <a:latin typeface="Courier New" panose="02070309020205020404" pitchFamily="49" charset="0"/>
              </a:rPr>
              <a:t>1997</a:t>
            </a:r>
            <a:r>
              <a:rPr lang="en-US" b="0" i="0" u="none" strike="noStrike" baseline="0" dirty="0">
                <a:latin typeface="AdobeSongStd-Light"/>
              </a:rPr>
              <a:t>）</a:t>
            </a:r>
          </a:p>
          <a:p>
            <a:pPr algn="l"/>
            <a:r>
              <a:rPr lang="en-US" b="0" i="0" u="none" strike="noStrike" baseline="0" dirty="0">
                <a:latin typeface="AdobeSongStd-Light"/>
              </a:rPr>
              <a:t> </a:t>
            </a:r>
            <a:r>
              <a:rPr lang="zh-TW" altLang="en-US" b="0" i="0" u="none" strike="noStrike" baseline="0" dirty="0">
                <a:latin typeface="AdobeSongStd-Light"/>
              </a:rPr>
              <a:t>这种方法是</a:t>
            </a:r>
            <a:r>
              <a:rPr lang="zh-CN" altLang="en-US" b="0" i="0" u="none" strike="noStrike" baseline="0" dirty="0">
                <a:latin typeface="AdobeSongStd-Light"/>
              </a:rPr>
              <a:t>前两种的合理妥协，保持听、说、读能力的相对快速发展，又学了写汉字，只是比其 他三种技能进展慢。</a:t>
            </a:r>
            <a:endParaRPr lang="en-US" altLang="zh-CN" b="0" i="0" u="none" strike="noStrike" baseline="0" dirty="0">
              <a:latin typeface="AdobeSongStd-Light"/>
            </a:endParaRPr>
          </a:p>
          <a:p>
            <a:pPr algn="l"/>
            <a:r>
              <a:rPr lang="zh-CN" altLang="en-US" b="0" i="0" u="none" strike="noStrike" baseline="0" dirty="0">
                <a:latin typeface="AdobeSongStd-Light"/>
              </a:rPr>
              <a:t>然而这种语言能力的不平衡发展长期下去可能影响学生的书面表达能力和将来的发展，使他们能说的字却写不出来，还是没有根本解决汉字学习的问题。</a:t>
            </a:r>
            <a:endParaRPr lang="en-US" dirty="0"/>
          </a:p>
        </p:txBody>
      </p:sp>
    </p:spTree>
    <p:extLst>
      <p:ext uri="{BB962C8B-B14F-4D97-AF65-F5344CB8AC3E}">
        <p14:creationId xmlns:p14="http://schemas.microsoft.com/office/powerpoint/2010/main" val="3233059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F77815013_Problem-solution cycle_RVA_v3" id="{20834410-FC37-46AC-ACB7-FB202F8C4BA9}" vid="{1ED24379-BFF7-4E2F-B7EC-A47C906E21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0B241-13E5-418D-8920-D23491E2D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866CFD-F94E-4AE5-ACEA-86FEC0F48A1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579702B-25C7-40D7-9E29-7686B11A96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Problemsolution cycle </Template>
  <TotalTime>4039</TotalTime>
  <Words>1943</Words>
  <Application>Microsoft Office PowerPoint</Application>
  <PresentationFormat>Widescreen</PresentationFormat>
  <Paragraphs>96</Paragraphs>
  <Slides>17</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AdobeSongStd-Light</vt:lpstr>
      <vt:lpstr>KaiTi</vt:lpstr>
      <vt:lpstr>TimesNewRomanMTStd</vt:lpstr>
      <vt:lpstr>TimesNewRomanMTStd-Bold</vt:lpstr>
      <vt:lpstr>TimesNewRomanMTStd-Italic</vt:lpstr>
      <vt:lpstr>Arial</vt:lpstr>
      <vt:lpstr>Calibri</vt:lpstr>
      <vt:lpstr>Courier New</vt:lpstr>
      <vt:lpstr>Rockwell</vt:lpstr>
      <vt:lpstr>Tahoma</vt:lpstr>
      <vt:lpstr>Times New Roman</vt:lpstr>
      <vt:lpstr>Tw Cen MT</vt:lpstr>
      <vt:lpstr>Wingdings</vt:lpstr>
      <vt:lpstr>Circuit</vt:lpstr>
      <vt:lpstr>从三种处理汉字教学模式看“电脑中文”的 可行性和必要性 The Three Teaching Modes Dealing with the Chinese Character-Teaching Signify Feasibility and Necessity of “Computerized Chinese” </vt:lpstr>
      <vt:lpstr>Overview </vt:lpstr>
      <vt:lpstr>汉字教学给中文教学带来的困惑</vt:lpstr>
      <vt:lpstr>How the language difficulty  is categorized</vt:lpstr>
      <vt:lpstr>Foreign Service Institute language difficulty ranking https://effectivelanguagelearning.com/language-guide/language-difficulty/ </vt:lpstr>
      <vt:lpstr>Three Teaching Modes:  </vt:lpstr>
      <vt:lpstr>(1) the unity approach 并进型</vt:lpstr>
      <vt:lpstr>(2) the delay approach 缓进型</vt:lpstr>
      <vt:lpstr>(3) the lag approach 缺进型</vt:lpstr>
      <vt:lpstr> Speed－up Approach 加速型 Computerized Chinese “电脑中文”</vt:lpstr>
      <vt:lpstr>URI Flagship proficiency goals</vt:lpstr>
      <vt:lpstr>URI Flagship practice</vt:lpstr>
      <vt:lpstr>PowerPoint Presentation</vt:lpstr>
      <vt:lpstr>PowerPoint Presentation</vt:lpstr>
      <vt:lpstr>“Computerized Chinese”  laid foundation of CALL  </vt:lpstr>
      <vt:lpstr>Recommended reading</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从三种处理汉字教学模式看“电脑中文”的 可行性和必要性 The Three Teaching Modes Dealing with the Chinese Character-Teaching Signify Feasibility and Necessity of “Computerized Chinese” </dc:title>
  <dc:creator>Wayne He</dc:creator>
  <cp:lastModifiedBy>Wayne He</cp:lastModifiedBy>
  <cp:revision>17</cp:revision>
  <dcterms:created xsi:type="dcterms:W3CDTF">2022-07-13T12:58:33Z</dcterms:created>
  <dcterms:modified xsi:type="dcterms:W3CDTF">2022-07-31T00:28:39Z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