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gQcXLfAph099p8fZnxh2+ktwKs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眼见为凭--》实例展示</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zh-CN"/>
              <a:t>打字会不会认不得字--》 认字的训练</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zh-CN"/>
              <a:t>不用教“文化”</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zh-CN" sz="1100"/>
              <a:t>手写能力不应该是华裔学生学习的</a:t>
            </a:r>
            <a:r>
              <a:rPr b="1" lang="zh-CN" sz="1100"/>
              <a:t>天花板</a:t>
            </a:r>
            <a:r>
              <a:rPr lang="zh-CN" sz="1100"/>
              <a:t>，而是地板。</a:t>
            </a:r>
            <a:endParaRPr sz="1100"/>
          </a:p>
          <a:p>
            <a:pPr indent="-298450" lvl="0" marL="457200" marR="0" rtl="0" algn="l">
              <a:lnSpc>
                <a:spcPct val="100000"/>
              </a:lnSpc>
              <a:spcBef>
                <a:spcPts val="0"/>
              </a:spcBef>
              <a:spcAft>
                <a:spcPts val="0"/>
              </a:spcAft>
              <a:buClr>
                <a:srgbClr val="000000"/>
              </a:buClr>
              <a:buSzPts val="1100"/>
              <a:buFont typeface="Arial"/>
              <a:buChar char="●"/>
            </a:pPr>
            <a:r>
              <a:rPr lang="zh-CN" sz="1100"/>
              <a:t>电写能力可以</a:t>
            </a:r>
            <a:endParaRPr sz="1100"/>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zh-CN"/>
              <a:t>华裔二：练习说故事（narration）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zh-CN"/>
              <a:t>All major summative assessments in our Program have been redesigned to be typing-based (e.g. online book creation, e-Portfolio, Vlog, and learning reflections). Almost all types of questions used </a:t>
            </a:r>
            <a:endParaRPr/>
          </a:p>
          <a:p>
            <a:pPr indent="-298450" lvl="0" marL="457200" rtl="0" algn="l">
              <a:lnSpc>
                <a:spcPct val="100000"/>
              </a:lnSpc>
              <a:spcBef>
                <a:spcPts val="0"/>
              </a:spcBef>
              <a:spcAft>
                <a:spcPts val="0"/>
              </a:spcAft>
              <a:buSzPts val="1100"/>
              <a:buChar char="●"/>
            </a:pPr>
            <a:r>
              <a:rPr lang="zh-CN"/>
              <a:t>in a traditional paper-based exam can be realized in a typing-based online exam. Midterms and final exams are also delivered and conducted online. In one final project, students are asked to tell their own story in a manner of their choice, which can be responded to in student feedback. One beginning- level heritage student created a book (figure 11) about her family history that integrates listening and reading, using a recording of her own voice reading each page of the online text.2 The first page notes: “This book introduces a Chinese heritage student’s observation and reflection on the process of her ethnic/cultural identification,” where she expresses deep feelings (including confusion) and thoughts on exploring her ethnic Hui background in the culturally diverse Canadian society. We find that the mixed-media posts help listeners understand the stories, increase their vocabulary, and learn characters more easily in this peer-review activity. Another student’s feedback after enjoying the book touches on the insights she gained about the Muslim religion and shifting attitudes of the Hui, one of China’s many ethnic (non-Han) minorities: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zh-CN" sz="1100">
                <a:solidFill>
                  <a:schemeClr val="dk1"/>
                </a:solidFill>
              </a:rPr>
              <a:t>优化华裔学生的学习</a:t>
            </a:r>
            <a:r>
              <a:rPr lang="zh-CN" sz="1100">
                <a:solidFill>
                  <a:schemeClr val="dk1"/>
                </a:solidFill>
                <a:latin typeface="Calibri"/>
                <a:ea typeface="Calibri"/>
                <a:cs typeface="Calibri"/>
                <a:sym typeface="Calibri"/>
              </a:rPr>
              <a:t>效益、效率、表现</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眼见为凭--》实例展示</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zh-CN">
                <a:solidFill>
                  <a:schemeClr val="dk1"/>
                </a:solidFill>
                <a:latin typeface="Calibri"/>
                <a:ea typeface="Calibri"/>
                <a:cs typeface="Calibri"/>
                <a:sym typeface="Calibri"/>
              </a:rPr>
              <a:t>读写不分家</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适可而止</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zh-CN"/>
              <a:t>5. and 6. Self-selected or self-generated character handwriting tasks in heritage classes</a:t>
            </a:r>
            <a:r>
              <a:rPr lang="zh-CN"/>
              <a:t> </a:t>
            </a:r>
            <a:br>
              <a:rPr lang="zh-CN"/>
            </a:br>
            <a:r>
              <a:rPr lang="zh-CN"/>
              <a:t>As is the case for non-heritage students, handwriting tasks for heritage students are designed to further develop their autonomous learning ability through flexible character exercises in recognition and handwriting, many of which are based on their own personal interests and preferences. Heritage students at the beginner-level can pick out words they identify as useful or meaningful instead of doing pre-assigned repetition of handwriting work. We believe that giving students choice, flexibility, and control in practices motivates them to achieve their best writing and maintain interest, and enhances their sense of agency in the learning process. Students can gradually develop confidence when deciding on learning priorities and approaches that work best for them. For those who wish to learn handwriting, other exercises of a more comprehensive and exploratory nature can emphasize skills that are important to them. The example below shows one student’s handwriting practice based on words she chose.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3">
  <p:cSld name="CUSTOM">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8"/>
          <p:cNvSpPr txBox="1"/>
          <p:nvPr>
            <p:ph type="title"/>
          </p:nvPr>
        </p:nvSpPr>
        <p:spPr>
          <a:xfrm>
            <a:off x="3360375" y="1457750"/>
            <a:ext cx="5528100" cy="690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700"/>
              <a:buNone/>
              <a:defRPr/>
            </a:lvl1pPr>
            <a:lvl2pPr lvl="1" algn="r">
              <a:lnSpc>
                <a:spcPct val="100000"/>
              </a:lnSpc>
              <a:spcBef>
                <a:spcPts val="0"/>
              </a:spcBef>
              <a:spcAft>
                <a:spcPts val="0"/>
              </a:spcAft>
              <a:buSzPts val="2700"/>
              <a:buNone/>
              <a:defRPr/>
            </a:lvl2pPr>
            <a:lvl3pPr lvl="2" algn="r">
              <a:lnSpc>
                <a:spcPct val="100000"/>
              </a:lnSpc>
              <a:spcBef>
                <a:spcPts val="0"/>
              </a:spcBef>
              <a:spcAft>
                <a:spcPts val="0"/>
              </a:spcAft>
              <a:buSzPts val="2700"/>
              <a:buNone/>
              <a:defRPr/>
            </a:lvl3pPr>
            <a:lvl4pPr lvl="3" algn="r">
              <a:lnSpc>
                <a:spcPct val="100000"/>
              </a:lnSpc>
              <a:spcBef>
                <a:spcPts val="0"/>
              </a:spcBef>
              <a:spcAft>
                <a:spcPts val="0"/>
              </a:spcAft>
              <a:buSzPts val="2700"/>
              <a:buNone/>
              <a:defRPr/>
            </a:lvl4pPr>
            <a:lvl5pPr lvl="4" algn="r">
              <a:lnSpc>
                <a:spcPct val="100000"/>
              </a:lnSpc>
              <a:spcBef>
                <a:spcPts val="0"/>
              </a:spcBef>
              <a:spcAft>
                <a:spcPts val="0"/>
              </a:spcAft>
              <a:buSzPts val="2700"/>
              <a:buNone/>
              <a:defRPr/>
            </a:lvl5pPr>
            <a:lvl6pPr lvl="5" algn="r">
              <a:lnSpc>
                <a:spcPct val="100000"/>
              </a:lnSpc>
              <a:spcBef>
                <a:spcPts val="0"/>
              </a:spcBef>
              <a:spcAft>
                <a:spcPts val="0"/>
              </a:spcAft>
              <a:buSzPts val="2700"/>
              <a:buNone/>
              <a:defRPr/>
            </a:lvl6pPr>
            <a:lvl7pPr lvl="6" algn="r">
              <a:lnSpc>
                <a:spcPct val="100000"/>
              </a:lnSpc>
              <a:spcBef>
                <a:spcPts val="0"/>
              </a:spcBef>
              <a:spcAft>
                <a:spcPts val="0"/>
              </a:spcAft>
              <a:buSzPts val="2700"/>
              <a:buNone/>
              <a:defRPr/>
            </a:lvl7pPr>
            <a:lvl8pPr lvl="7" algn="r">
              <a:lnSpc>
                <a:spcPct val="100000"/>
              </a:lnSpc>
              <a:spcBef>
                <a:spcPts val="0"/>
              </a:spcBef>
              <a:spcAft>
                <a:spcPts val="0"/>
              </a:spcAft>
              <a:buSzPts val="2700"/>
              <a:buNone/>
              <a:defRPr/>
            </a:lvl8pPr>
            <a:lvl9pPr lvl="8" algn="r">
              <a:lnSpc>
                <a:spcPct val="100000"/>
              </a:lnSpc>
              <a:spcBef>
                <a:spcPts val="0"/>
              </a:spcBef>
              <a:spcAft>
                <a:spcPts val="0"/>
              </a:spcAft>
              <a:buSzPts val="2700"/>
              <a:buNone/>
              <a:defRPr/>
            </a:lvl9pPr>
          </a:lstStyle>
          <a:p/>
        </p:txBody>
      </p:sp>
      <p:sp>
        <p:nvSpPr>
          <p:cNvPr id="10" name="Google Shape;10;p28"/>
          <p:cNvSpPr txBox="1"/>
          <p:nvPr>
            <p:ph idx="1" type="subTitle"/>
          </p:nvPr>
        </p:nvSpPr>
        <p:spPr>
          <a:xfrm>
            <a:off x="4505750" y="2252875"/>
            <a:ext cx="4382700" cy="4545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FFFFFF"/>
              </a:buClr>
              <a:buSzPts val="1400"/>
              <a:buFont typeface="Trebuchet MS"/>
              <a:buNone/>
              <a:defRPr b="0" i="0" sz="1400" u="none" cap="none" strike="noStrike">
                <a:solidFill>
                  <a:srgbClr val="FFFFFF"/>
                </a:solidFill>
                <a:latin typeface="Trebuchet MS"/>
                <a:ea typeface="Trebuchet MS"/>
                <a:cs typeface="Trebuchet MS"/>
                <a:sym typeface="Trebuchet MS"/>
              </a:defRPr>
            </a:lvl1pPr>
            <a:lvl2pPr lvl="1"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3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3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1" name="Google Shape;5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3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4" name="Google Shape;5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4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7" name="Google Shape;57;p4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8" name="Google Shape;5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2" type="tx">
  <p:cSld name="TITLE_AND_BODY">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700"/>
              <a:buNone/>
              <a:defRPr/>
            </a:lvl1pPr>
            <a:lvl2pPr lvl="1" algn="r">
              <a:lnSpc>
                <a:spcPct val="100000"/>
              </a:lnSpc>
              <a:spcBef>
                <a:spcPts val="0"/>
              </a:spcBef>
              <a:spcAft>
                <a:spcPts val="0"/>
              </a:spcAft>
              <a:buSzPts val="2700"/>
              <a:buNone/>
              <a:defRPr/>
            </a:lvl2pPr>
            <a:lvl3pPr lvl="2" algn="r">
              <a:lnSpc>
                <a:spcPct val="100000"/>
              </a:lnSpc>
              <a:spcBef>
                <a:spcPts val="0"/>
              </a:spcBef>
              <a:spcAft>
                <a:spcPts val="0"/>
              </a:spcAft>
              <a:buSzPts val="2700"/>
              <a:buNone/>
              <a:defRPr/>
            </a:lvl3pPr>
            <a:lvl4pPr lvl="3" algn="r">
              <a:lnSpc>
                <a:spcPct val="100000"/>
              </a:lnSpc>
              <a:spcBef>
                <a:spcPts val="0"/>
              </a:spcBef>
              <a:spcAft>
                <a:spcPts val="0"/>
              </a:spcAft>
              <a:buSzPts val="2700"/>
              <a:buNone/>
              <a:defRPr/>
            </a:lvl4pPr>
            <a:lvl5pPr lvl="4" algn="r">
              <a:lnSpc>
                <a:spcPct val="100000"/>
              </a:lnSpc>
              <a:spcBef>
                <a:spcPts val="0"/>
              </a:spcBef>
              <a:spcAft>
                <a:spcPts val="0"/>
              </a:spcAft>
              <a:buSzPts val="2700"/>
              <a:buNone/>
              <a:defRPr/>
            </a:lvl5pPr>
            <a:lvl6pPr lvl="5" algn="r">
              <a:lnSpc>
                <a:spcPct val="100000"/>
              </a:lnSpc>
              <a:spcBef>
                <a:spcPts val="0"/>
              </a:spcBef>
              <a:spcAft>
                <a:spcPts val="0"/>
              </a:spcAft>
              <a:buSzPts val="2700"/>
              <a:buNone/>
              <a:defRPr/>
            </a:lvl6pPr>
            <a:lvl7pPr lvl="6" algn="r">
              <a:lnSpc>
                <a:spcPct val="100000"/>
              </a:lnSpc>
              <a:spcBef>
                <a:spcPts val="0"/>
              </a:spcBef>
              <a:spcAft>
                <a:spcPts val="0"/>
              </a:spcAft>
              <a:buSzPts val="2700"/>
              <a:buNone/>
              <a:defRPr/>
            </a:lvl7pPr>
            <a:lvl8pPr lvl="7" algn="r">
              <a:lnSpc>
                <a:spcPct val="100000"/>
              </a:lnSpc>
              <a:spcBef>
                <a:spcPts val="0"/>
              </a:spcBef>
              <a:spcAft>
                <a:spcPts val="0"/>
              </a:spcAft>
              <a:buSzPts val="2700"/>
              <a:buNone/>
              <a:defRPr/>
            </a:lvl8pPr>
            <a:lvl9pPr lvl="8" algn="r">
              <a:lnSpc>
                <a:spcPct val="100000"/>
              </a:lnSpc>
              <a:spcBef>
                <a:spcPts val="0"/>
              </a:spcBef>
              <a:spcAft>
                <a:spcPts val="0"/>
              </a:spcAft>
              <a:buSzPts val="2700"/>
              <a:buNone/>
              <a:defRPr/>
            </a:lvl9pPr>
          </a:lstStyle>
          <a:p/>
        </p:txBody>
      </p:sp>
      <p:sp>
        <p:nvSpPr>
          <p:cNvPr id="13" name="Google Shape;1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
        <p:nvSpPr>
          <p:cNvPr id="14" name="Google Shape;14;p29"/>
          <p:cNvSpPr txBox="1"/>
          <p:nvPr>
            <p:ph idx="1" type="subTitle"/>
          </p:nvPr>
        </p:nvSpPr>
        <p:spPr>
          <a:xfrm>
            <a:off x="311700" y="448725"/>
            <a:ext cx="8520600" cy="630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900"/>
              <a:buFont typeface="Trebuchet MS"/>
              <a:buNone/>
              <a:defRPr b="0" i="0" sz="1900" u="none" cap="none" strike="noStrike">
                <a:solidFill>
                  <a:srgbClr val="000000"/>
                </a:solidFill>
                <a:latin typeface="Trebuchet MS"/>
                <a:ea typeface="Trebuchet MS"/>
                <a:cs typeface="Trebuchet MS"/>
                <a:sym typeface="Trebuchet MS"/>
              </a:defRPr>
            </a:lvl9pPr>
          </a:lstStyle>
          <a:p/>
        </p:txBody>
      </p:sp>
      <p:sp>
        <p:nvSpPr>
          <p:cNvPr id="15" name="Google Shape;15;p29"/>
          <p:cNvSpPr txBox="1"/>
          <p:nvPr>
            <p:ph idx="2" type="subTitle"/>
          </p:nvPr>
        </p:nvSpPr>
        <p:spPr>
          <a:xfrm>
            <a:off x="311700" y="1268425"/>
            <a:ext cx="6106200" cy="2650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Trebuchet MS"/>
              <a:buNone/>
              <a:defRPr b="0" i="0" sz="1400" u="none" cap="none" strike="noStrike">
                <a:solidFill>
                  <a:srgbClr val="000000"/>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3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 name="Google Shape;22;p3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 name="Google Shape;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3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3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3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3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2" name="Google Shape;4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5" name="Google Shape;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2" Type="http://schemas.openxmlformats.org/officeDocument/2006/relationships/theme" Target="../theme/theme2.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
        <p:nvSpPr>
          <p:cNvPr id="7" name="Google Shape;7;p27"/>
          <p:cNvSpPr txBox="1"/>
          <p:nvPr>
            <p:ph type="title"/>
          </p:nvPr>
        </p:nvSpPr>
        <p:spPr>
          <a:xfrm>
            <a:off x="3360375" y="1457750"/>
            <a:ext cx="5528100" cy="690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1pPr>
            <a:lvl2pPr lvl="1"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2pPr>
            <a:lvl3pPr lvl="2"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3pPr>
            <a:lvl4pPr lvl="3"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4pPr>
            <a:lvl5pPr lvl="4"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5pPr>
            <a:lvl6pPr lvl="5"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6pPr>
            <a:lvl7pPr lvl="6"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7pPr>
            <a:lvl8pPr lvl="7"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8pPr>
            <a:lvl9pPr lvl="8" marR="0" rtl="0" algn="r">
              <a:lnSpc>
                <a:spcPct val="100000"/>
              </a:lnSpc>
              <a:spcBef>
                <a:spcPts val="0"/>
              </a:spcBef>
              <a:spcAft>
                <a:spcPts val="0"/>
              </a:spcAft>
              <a:buClr>
                <a:srgbClr val="FFFFFF"/>
              </a:buClr>
              <a:buSzPts val="2700"/>
              <a:buFont typeface="Trebuchet MS"/>
              <a:buNone/>
              <a:defRPr b="0" i="0" sz="2700" u="none" cap="none" strike="noStrike">
                <a:solidFill>
                  <a:srgbClr val="FFFFFF"/>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 name="Shape 16"/>
        <p:cNvGrpSpPr/>
        <p:nvPr/>
      </p:nvGrpSpPr>
      <p:grpSpPr>
        <a:xfrm>
          <a:off x="0" y="0"/>
          <a:ext cx="0" cy="0"/>
          <a:chOff x="0" y="0"/>
          <a:chExt cx="0" cy="0"/>
        </a:xfrm>
      </p:grpSpPr>
      <p:sp>
        <p:nvSpPr>
          <p:cNvPr id="17" name="Google Shape;17;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 name="Google Shape;18;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 name="Google Shape;1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43.png"/><Relationship Id="rId6"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mailto:sunnie.wang@ubc.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txBox="1"/>
          <p:nvPr>
            <p:ph type="title"/>
          </p:nvPr>
        </p:nvSpPr>
        <p:spPr>
          <a:xfrm>
            <a:off x="325641" y="306084"/>
            <a:ext cx="8153184" cy="192599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zh-CN" sz="2800"/>
              <a:t>电写与笔写的整合教学—</a:t>
            </a:r>
            <a:br>
              <a:rPr lang="zh-CN" sz="3200"/>
            </a:br>
            <a:r>
              <a:rPr lang="zh-CN" sz="2400"/>
              <a:t> </a:t>
            </a:r>
            <a:br>
              <a:rPr lang="zh-CN" sz="3200"/>
            </a:br>
            <a:r>
              <a:rPr lang="zh-CN" sz="3200"/>
              <a:t>“电写为主、笔写为辅”</a:t>
            </a:r>
            <a:br>
              <a:rPr lang="zh-CN" sz="3200"/>
            </a:br>
            <a:r>
              <a:rPr lang="zh-CN" sz="3200"/>
              <a:t>在</a:t>
            </a:r>
            <a:r>
              <a:rPr lang="zh-CN" sz="3200">
                <a:solidFill>
                  <a:srgbClr val="FFFF00"/>
                </a:solidFill>
              </a:rPr>
              <a:t>华裔班</a:t>
            </a:r>
            <a:r>
              <a:rPr lang="zh-CN" sz="3200">
                <a:solidFill>
                  <a:srgbClr val="FFFF00"/>
                </a:solidFill>
              </a:rPr>
              <a:t>低年级</a:t>
            </a:r>
            <a:r>
              <a:rPr lang="zh-CN" sz="3200"/>
              <a:t>教学中的应用与反思</a:t>
            </a:r>
            <a:endParaRPr sz="3200"/>
          </a:p>
        </p:txBody>
      </p:sp>
      <p:sp>
        <p:nvSpPr>
          <p:cNvPr id="66" name="Google Shape;66;p1"/>
          <p:cNvSpPr txBox="1"/>
          <p:nvPr>
            <p:ph idx="1" type="subTitle"/>
          </p:nvPr>
        </p:nvSpPr>
        <p:spPr>
          <a:xfrm>
            <a:off x="2254606" y="2533179"/>
            <a:ext cx="6541176" cy="1235043"/>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zh-CN" sz="2000">
                <a:latin typeface="Calibri"/>
                <a:ea typeface="Calibri"/>
                <a:cs typeface="Calibri"/>
                <a:sym typeface="Calibri"/>
              </a:rPr>
              <a:t>王祥寧</a:t>
            </a:r>
            <a:endParaRPr sz="2000">
              <a:latin typeface="Calibri"/>
              <a:ea typeface="Calibri"/>
              <a:cs typeface="Calibri"/>
              <a:sym typeface="Calibri"/>
            </a:endParaRPr>
          </a:p>
          <a:p>
            <a:pPr indent="0" lvl="0" marL="0" rtl="0" algn="r">
              <a:lnSpc>
                <a:spcPct val="100000"/>
              </a:lnSpc>
              <a:spcBef>
                <a:spcPts val="0"/>
              </a:spcBef>
              <a:spcAft>
                <a:spcPts val="0"/>
              </a:spcAft>
              <a:buSzPts val="1400"/>
              <a:buNone/>
            </a:pPr>
            <a:r>
              <a:rPr lang="zh-CN" sz="2000">
                <a:latin typeface="Calibri"/>
                <a:ea typeface="Calibri"/>
                <a:cs typeface="Calibri"/>
                <a:sym typeface="Calibri"/>
              </a:rPr>
              <a:t>Associate Professor of Teaching</a:t>
            </a:r>
            <a:endParaRPr/>
          </a:p>
          <a:p>
            <a:pPr indent="0" lvl="0" marL="0" rtl="0" algn="r">
              <a:lnSpc>
                <a:spcPct val="100000"/>
              </a:lnSpc>
              <a:spcBef>
                <a:spcPts val="0"/>
              </a:spcBef>
              <a:spcAft>
                <a:spcPts val="0"/>
              </a:spcAft>
              <a:buClr>
                <a:srgbClr val="FFFFFF"/>
              </a:buClr>
              <a:buSzPts val="1400"/>
              <a:buFont typeface="Trebuchet MS"/>
              <a:buNone/>
            </a:pPr>
            <a:r>
              <a:rPr lang="zh-CN" sz="2000">
                <a:latin typeface="Calibri"/>
                <a:ea typeface="Calibri"/>
                <a:cs typeface="Calibri"/>
                <a:sym typeface="Calibri"/>
              </a:rPr>
              <a:t>Coordinator of Chinese Language Program</a:t>
            </a:r>
            <a:endParaRPr/>
          </a:p>
          <a:p>
            <a:pPr indent="0" lvl="0" marL="0" rtl="0" algn="r">
              <a:lnSpc>
                <a:spcPct val="100000"/>
              </a:lnSpc>
              <a:spcBef>
                <a:spcPts val="0"/>
              </a:spcBef>
              <a:spcAft>
                <a:spcPts val="0"/>
              </a:spcAft>
              <a:buSzPts val="1400"/>
              <a:buNone/>
            </a:pPr>
            <a:r>
              <a:rPr lang="zh-CN" sz="2000">
                <a:latin typeface="Calibri"/>
                <a:ea typeface="Calibri"/>
                <a:cs typeface="Calibri"/>
                <a:sym typeface="Calibri"/>
              </a:rPr>
              <a:t>University of British Columbia</a:t>
            </a:r>
            <a:endParaRPr sz="2000">
              <a:latin typeface="Calibri"/>
              <a:ea typeface="Calibri"/>
              <a:cs typeface="Calibri"/>
              <a:sym typeface="Calibri"/>
            </a:endParaRPr>
          </a:p>
        </p:txBody>
      </p:sp>
      <p:sp>
        <p:nvSpPr>
          <p:cNvPr id="67" name="Google Shape;67;p1"/>
          <p:cNvSpPr txBox="1"/>
          <p:nvPr/>
        </p:nvSpPr>
        <p:spPr>
          <a:xfrm>
            <a:off x="3690335" y="4069319"/>
            <a:ext cx="52790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chemeClr val="lt1"/>
                </a:solidFill>
                <a:latin typeface="Arial"/>
                <a:ea typeface="Arial"/>
                <a:cs typeface="Arial"/>
                <a:sym typeface="Arial"/>
              </a:rPr>
              <a:t>Presented in </a:t>
            </a:r>
            <a:r>
              <a:rPr b="0" i="1" lang="zh-CN" sz="1400" u="none" cap="none" strike="noStrike">
                <a:solidFill>
                  <a:schemeClr val="lt1"/>
                </a:solidFill>
                <a:latin typeface="Arial"/>
                <a:ea typeface="Arial"/>
                <a:cs typeface="Arial"/>
                <a:sym typeface="Arial"/>
              </a:rPr>
              <a:t>L2 Hanzi Teaching and Learning in the Digital Age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0"/>
          <p:cNvPicPr preferRelativeResize="0"/>
          <p:nvPr/>
        </p:nvPicPr>
        <p:blipFill rotWithShape="1">
          <a:blip r:embed="rId3">
            <a:alphaModFix/>
          </a:blip>
          <a:srcRect b="0" l="0" r="0" t="7597"/>
          <a:stretch/>
        </p:blipFill>
        <p:spPr>
          <a:xfrm>
            <a:off x="1057109" y="541011"/>
            <a:ext cx="6789315" cy="3820156"/>
          </a:xfrm>
          <a:prstGeom prst="rect">
            <a:avLst/>
          </a:prstGeom>
          <a:noFill/>
          <a:ln>
            <a:noFill/>
          </a:ln>
        </p:spPr>
      </p:pic>
      <p:sp>
        <p:nvSpPr>
          <p:cNvPr id="147" name="Google Shape;147;p10"/>
          <p:cNvSpPr txBox="1"/>
          <p:nvPr/>
        </p:nvSpPr>
        <p:spPr>
          <a:xfrm>
            <a:off x="750500" y="126075"/>
            <a:ext cx="73410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zh-CN" sz="1600" u="none" cap="none" strike="noStrike">
                <a:solidFill>
                  <a:srgbClr val="000000"/>
                </a:solidFill>
                <a:latin typeface="Arial"/>
                <a:ea typeface="Arial"/>
                <a:cs typeface="Arial"/>
                <a:sym typeface="Arial"/>
              </a:rPr>
              <a:t>【Gimkit】 form + sound + meaning （+ simple reading &amp; grammar）</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1"/>
          <p:cNvPicPr preferRelativeResize="0"/>
          <p:nvPr/>
        </p:nvPicPr>
        <p:blipFill rotWithShape="1">
          <a:blip r:embed="rId3">
            <a:alphaModFix/>
          </a:blip>
          <a:srcRect b="2411" l="0" r="8627" t="5859"/>
          <a:stretch/>
        </p:blipFill>
        <p:spPr>
          <a:xfrm>
            <a:off x="213236" y="824536"/>
            <a:ext cx="1919667" cy="2211842"/>
          </a:xfrm>
          <a:prstGeom prst="rect">
            <a:avLst/>
          </a:prstGeom>
          <a:noFill/>
          <a:ln>
            <a:noFill/>
          </a:ln>
        </p:spPr>
      </p:pic>
      <p:pic>
        <p:nvPicPr>
          <p:cNvPr id="153" name="Google Shape;153;p11"/>
          <p:cNvPicPr preferRelativeResize="0"/>
          <p:nvPr/>
        </p:nvPicPr>
        <p:blipFill rotWithShape="1">
          <a:blip r:embed="rId4">
            <a:alphaModFix/>
          </a:blip>
          <a:srcRect b="34716" l="0" r="0" t="0"/>
          <a:stretch/>
        </p:blipFill>
        <p:spPr>
          <a:xfrm>
            <a:off x="213236" y="3109193"/>
            <a:ext cx="2013927" cy="1314755"/>
          </a:xfrm>
          <a:prstGeom prst="rect">
            <a:avLst/>
          </a:prstGeom>
          <a:noFill/>
          <a:ln>
            <a:noFill/>
          </a:ln>
        </p:spPr>
      </p:pic>
      <p:pic>
        <p:nvPicPr>
          <p:cNvPr id="154" name="Google Shape;154;p11"/>
          <p:cNvPicPr preferRelativeResize="0"/>
          <p:nvPr/>
        </p:nvPicPr>
        <p:blipFill rotWithShape="1">
          <a:blip r:embed="rId5">
            <a:alphaModFix/>
          </a:blip>
          <a:srcRect b="9712" l="6188" r="9833" t="0"/>
          <a:stretch/>
        </p:blipFill>
        <p:spPr>
          <a:xfrm>
            <a:off x="2268626" y="967598"/>
            <a:ext cx="2904265" cy="1644668"/>
          </a:xfrm>
          <a:prstGeom prst="rect">
            <a:avLst/>
          </a:prstGeom>
          <a:noFill/>
          <a:ln>
            <a:noFill/>
          </a:ln>
        </p:spPr>
      </p:pic>
      <p:pic>
        <p:nvPicPr>
          <p:cNvPr id="155" name="Google Shape;155;p11"/>
          <p:cNvPicPr preferRelativeResize="0"/>
          <p:nvPr/>
        </p:nvPicPr>
        <p:blipFill rotWithShape="1">
          <a:blip r:embed="rId6">
            <a:alphaModFix/>
          </a:blip>
          <a:srcRect b="0" l="3282" r="7177" t="0"/>
          <a:stretch/>
        </p:blipFill>
        <p:spPr>
          <a:xfrm>
            <a:off x="5319694" y="809276"/>
            <a:ext cx="3191795" cy="3501467"/>
          </a:xfrm>
          <a:prstGeom prst="rect">
            <a:avLst/>
          </a:prstGeom>
          <a:noFill/>
          <a:ln>
            <a:noFill/>
          </a:ln>
        </p:spPr>
      </p:pic>
      <p:sp>
        <p:nvSpPr>
          <p:cNvPr id="156" name="Google Shape;156;p11"/>
          <p:cNvSpPr txBox="1"/>
          <p:nvPr/>
        </p:nvSpPr>
        <p:spPr>
          <a:xfrm>
            <a:off x="910907" y="180996"/>
            <a:ext cx="776526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600" u="none" cap="none" strike="noStrike">
                <a:solidFill>
                  <a:srgbClr val="000000"/>
                </a:solidFill>
                <a:latin typeface="Arial"/>
                <a:ea typeface="Arial"/>
                <a:cs typeface="Arial"/>
                <a:sym typeface="Arial"/>
              </a:rPr>
              <a:t>【Self-chosen handwriting practice】Self-motivation and self-driven improvement</a:t>
            </a:r>
            <a:endParaRPr/>
          </a:p>
        </p:txBody>
      </p:sp>
      <p:sp>
        <p:nvSpPr>
          <p:cNvPr id="157" name="Google Shape;157;p11"/>
          <p:cNvSpPr txBox="1"/>
          <p:nvPr/>
        </p:nvSpPr>
        <p:spPr>
          <a:xfrm>
            <a:off x="679269" y="52251"/>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8" name="Google Shape;158;p11"/>
          <p:cNvSpPr txBox="1"/>
          <p:nvPr/>
        </p:nvSpPr>
        <p:spPr>
          <a:xfrm>
            <a:off x="2227163" y="495136"/>
            <a:ext cx="16674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highlight>
                  <a:srgbClr val="FFFF00"/>
                </a:highlight>
                <a:latin typeface="Arial"/>
                <a:ea typeface="Arial"/>
                <a:cs typeface="Arial"/>
                <a:sym typeface="Arial"/>
              </a:rPr>
              <a:t>Required：Level 1</a:t>
            </a:r>
            <a:endParaRPr b="0" i="0" sz="1400" u="none" cap="none" strike="noStrike">
              <a:solidFill>
                <a:srgbClr val="000000"/>
              </a:solidFill>
              <a:highlight>
                <a:srgbClr val="FFFF00"/>
              </a:highlight>
              <a:latin typeface="Arial"/>
              <a:ea typeface="Arial"/>
              <a:cs typeface="Arial"/>
              <a:sym typeface="Arial"/>
            </a:endParaRPr>
          </a:p>
        </p:txBody>
      </p:sp>
      <p:sp>
        <p:nvSpPr>
          <p:cNvPr id="159" name="Google Shape;159;p11"/>
          <p:cNvSpPr txBox="1"/>
          <p:nvPr/>
        </p:nvSpPr>
        <p:spPr>
          <a:xfrm>
            <a:off x="5966474" y="470722"/>
            <a:ext cx="157767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highlight>
                  <a:srgbClr val="FFFF00"/>
                </a:highlight>
                <a:latin typeface="Arial"/>
                <a:ea typeface="Arial"/>
                <a:cs typeface="Arial"/>
                <a:sym typeface="Arial"/>
              </a:rPr>
              <a:t>Optional: Level 2 </a:t>
            </a:r>
            <a:endParaRPr b="0" i="0" sz="1400" u="none" cap="none" strike="noStrike">
              <a:solidFill>
                <a:srgbClr val="000000"/>
              </a:solidFill>
              <a:highlight>
                <a:srgbClr val="FFFF00"/>
              </a:highlight>
              <a:latin typeface="Arial"/>
              <a:ea typeface="Arial"/>
              <a:cs typeface="Arial"/>
              <a:sym typeface="Arial"/>
            </a:endParaRPr>
          </a:p>
        </p:txBody>
      </p:sp>
      <p:grpSp>
        <p:nvGrpSpPr>
          <p:cNvPr id="160" name="Google Shape;160;p11"/>
          <p:cNvGrpSpPr/>
          <p:nvPr/>
        </p:nvGrpSpPr>
        <p:grpSpPr>
          <a:xfrm>
            <a:off x="2208174" y="792375"/>
            <a:ext cx="2904265" cy="4095467"/>
            <a:chOff x="2208174" y="792375"/>
            <a:chExt cx="2904265" cy="4095467"/>
          </a:xfrm>
        </p:grpSpPr>
        <p:pic>
          <p:nvPicPr>
            <p:cNvPr id="161" name="Google Shape;161;p11"/>
            <p:cNvPicPr preferRelativeResize="0"/>
            <p:nvPr/>
          </p:nvPicPr>
          <p:blipFill rotWithShape="1">
            <a:blip r:embed="rId7">
              <a:alphaModFix/>
            </a:blip>
            <a:srcRect b="0" l="0" r="0" t="0"/>
            <a:stretch/>
          </p:blipFill>
          <p:spPr>
            <a:xfrm>
              <a:off x="2208174" y="792375"/>
              <a:ext cx="2904265" cy="4095467"/>
            </a:xfrm>
            <a:prstGeom prst="rect">
              <a:avLst/>
            </a:prstGeom>
            <a:noFill/>
            <a:ln>
              <a:noFill/>
            </a:ln>
          </p:spPr>
        </p:pic>
        <p:sp>
          <p:nvSpPr>
            <p:cNvPr id="162" name="Google Shape;162;p11"/>
            <p:cNvSpPr/>
            <p:nvPr/>
          </p:nvSpPr>
          <p:spPr>
            <a:xfrm>
              <a:off x="3667797" y="913399"/>
              <a:ext cx="1101510" cy="1294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 name="Google Shape;163;p11"/>
            <p:cNvSpPr/>
            <p:nvPr/>
          </p:nvSpPr>
          <p:spPr>
            <a:xfrm>
              <a:off x="3660306" y="1865720"/>
              <a:ext cx="1101510" cy="1294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11"/>
            <p:cNvSpPr/>
            <p:nvPr/>
          </p:nvSpPr>
          <p:spPr>
            <a:xfrm>
              <a:off x="3667797" y="2890418"/>
              <a:ext cx="1287380" cy="1459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 name="Google Shape;165;p11"/>
            <p:cNvSpPr/>
            <p:nvPr/>
          </p:nvSpPr>
          <p:spPr>
            <a:xfrm>
              <a:off x="3578411" y="3800464"/>
              <a:ext cx="1287380" cy="1459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2"/>
          <p:cNvPicPr preferRelativeResize="0"/>
          <p:nvPr/>
        </p:nvPicPr>
        <p:blipFill rotWithShape="1">
          <a:blip r:embed="rId3">
            <a:alphaModFix/>
          </a:blip>
          <a:srcRect b="0" l="0" r="0" t="0"/>
          <a:stretch/>
        </p:blipFill>
        <p:spPr>
          <a:xfrm>
            <a:off x="1489166" y="965434"/>
            <a:ext cx="5904412" cy="3373950"/>
          </a:xfrm>
          <a:prstGeom prst="rect">
            <a:avLst/>
          </a:prstGeom>
          <a:noFill/>
          <a:ln>
            <a:noFill/>
          </a:ln>
        </p:spPr>
      </p:pic>
      <p:sp>
        <p:nvSpPr>
          <p:cNvPr id="171" name="Google Shape;171;p12"/>
          <p:cNvSpPr txBox="1"/>
          <p:nvPr>
            <p:ph idx="1" type="subTitle"/>
          </p:nvPr>
        </p:nvSpPr>
        <p:spPr>
          <a:xfrm>
            <a:off x="311699" y="136800"/>
            <a:ext cx="8520600" cy="828634"/>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SzPts val="1900"/>
              <a:buNone/>
            </a:pPr>
            <a:r>
              <a:rPr lang="zh-CN" sz="1600"/>
              <a:t>(2) 字和词的学习</a:t>
            </a:r>
            <a:endParaRPr sz="1600"/>
          </a:p>
          <a:p>
            <a:pPr indent="0" lvl="0" marL="0" rtl="0" algn="ctr">
              <a:lnSpc>
                <a:spcPct val="130000"/>
              </a:lnSpc>
              <a:spcBef>
                <a:spcPts val="0"/>
              </a:spcBef>
              <a:spcAft>
                <a:spcPts val="0"/>
              </a:spcAft>
              <a:buSzPts val="1900"/>
              <a:buNone/>
            </a:pPr>
            <a:r>
              <a:rPr lang="zh-CN" sz="1600"/>
              <a:t> (非每课练习，包括汉字的组成和应用，生活中的汉字、减少错别字)</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3"/>
          <p:cNvSpPr txBox="1"/>
          <p:nvPr>
            <p:ph idx="1" type="subTitle"/>
          </p:nvPr>
        </p:nvSpPr>
        <p:spPr>
          <a:xfrm>
            <a:off x="311700" y="176582"/>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a:t>【Character Wiki:】form + sound + meaning</a:t>
            </a:r>
            <a:endParaRPr/>
          </a:p>
        </p:txBody>
      </p:sp>
      <p:pic>
        <p:nvPicPr>
          <p:cNvPr id="177" name="Google Shape;177;p13"/>
          <p:cNvPicPr preferRelativeResize="0"/>
          <p:nvPr/>
        </p:nvPicPr>
        <p:blipFill rotWithShape="1">
          <a:blip r:embed="rId3">
            <a:alphaModFix/>
          </a:blip>
          <a:srcRect b="0" l="2138" r="2527" t="0"/>
          <a:stretch/>
        </p:blipFill>
        <p:spPr>
          <a:xfrm>
            <a:off x="5169210" y="1352889"/>
            <a:ext cx="3884023" cy="2176597"/>
          </a:xfrm>
          <a:prstGeom prst="rect">
            <a:avLst/>
          </a:prstGeom>
          <a:noFill/>
          <a:ln>
            <a:noFill/>
          </a:ln>
        </p:spPr>
      </p:pic>
      <p:pic>
        <p:nvPicPr>
          <p:cNvPr id="178" name="Google Shape;178;p13"/>
          <p:cNvPicPr preferRelativeResize="0"/>
          <p:nvPr/>
        </p:nvPicPr>
        <p:blipFill rotWithShape="1">
          <a:blip r:embed="rId4">
            <a:alphaModFix/>
          </a:blip>
          <a:srcRect b="0" l="0" r="0" t="0"/>
          <a:stretch/>
        </p:blipFill>
        <p:spPr>
          <a:xfrm>
            <a:off x="313830" y="2296120"/>
            <a:ext cx="4855380" cy="2015036"/>
          </a:xfrm>
          <a:prstGeom prst="rect">
            <a:avLst/>
          </a:prstGeom>
          <a:noFill/>
          <a:ln>
            <a:noFill/>
          </a:ln>
        </p:spPr>
      </p:pic>
      <p:pic>
        <p:nvPicPr>
          <p:cNvPr id="179" name="Google Shape;179;p13"/>
          <p:cNvPicPr preferRelativeResize="0"/>
          <p:nvPr/>
        </p:nvPicPr>
        <p:blipFill rotWithShape="1">
          <a:blip r:embed="rId5">
            <a:alphaModFix/>
          </a:blip>
          <a:srcRect b="0" l="0" r="0" t="0"/>
          <a:stretch/>
        </p:blipFill>
        <p:spPr>
          <a:xfrm>
            <a:off x="33026" y="656587"/>
            <a:ext cx="5186601" cy="1728867"/>
          </a:xfrm>
          <a:prstGeom prst="rect">
            <a:avLst/>
          </a:prstGeom>
          <a:noFill/>
          <a:ln>
            <a:noFill/>
          </a:ln>
        </p:spPr>
      </p:pic>
      <p:sp>
        <p:nvSpPr>
          <p:cNvPr id="180" name="Google Shape;180;p13"/>
          <p:cNvSpPr txBox="1"/>
          <p:nvPr/>
        </p:nvSpPr>
        <p:spPr>
          <a:xfrm>
            <a:off x="82599" y="1879125"/>
            <a:ext cx="2401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highlight>
                  <a:srgbClr val="FFFF00"/>
                </a:highlight>
                <a:latin typeface="Arial"/>
                <a:ea typeface="Arial"/>
                <a:cs typeface="Arial"/>
                <a:sym typeface="Arial"/>
              </a:rPr>
              <a:t>form &amp; meaning; 觉 vs 学</a:t>
            </a:r>
            <a:endParaRPr b="0" i="0" sz="1400" u="none" cap="none" strike="noStrike">
              <a:solidFill>
                <a:srgbClr val="000000"/>
              </a:solidFill>
              <a:highlight>
                <a:srgbClr val="FFFF00"/>
              </a:highlight>
              <a:latin typeface="Arial"/>
              <a:ea typeface="Arial"/>
              <a:cs typeface="Arial"/>
              <a:sym typeface="Arial"/>
            </a:endParaRPr>
          </a:p>
        </p:txBody>
      </p:sp>
      <p:sp>
        <p:nvSpPr>
          <p:cNvPr id="181" name="Google Shape;181;p13"/>
          <p:cNvSpPr txBox="1"/>
          <p:nvPr/>
        </p:nvSpPr>
        <p:spPr>
          <a:xfrm>
            <a:off x="82599" y="3430450"/>
            <a:ext cx="2436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highlight>
                  <a:srgbClr val="FFFF00"/>
                </a:highlight>
                <a:latin typeface="Arial"/>
                <a:ea typeface="Arial"/>
                <a:cs typeface="Arial"/>
                <a:sym typeface="Arial"/>
              </a:rPr>
              <a:t>form &amp; sound &amp; meaning</a:t>
            </a:r>
            <a:endParaRPr b="0" i="0" sz="1400" u="none" cap="none" strike="noStrike">
              <a:solidFill>
                <a:srgbClr val="000000"/>
              </a:solidFill>
              <a:highlight>
                <a:srgbClr val="FFFF00"/>
              </a:highlight>
              <a:latin typeface="Arial"/>
              <a:ea typeface="Arial"/>
              <a:cs typeface="Arial"/>
              <a:sym typeface="Arial"/>
            </a:endParaRPr>
          </a:p>
        </p:txBody>
      </p:sp>
      <p:sp>
        <p:nvSpPr>
          <p:cNvPr id="182" name="Google Shape;182;p13"/>
          <p:cNvSpPr txBox="1"/>
          <p:nvPr/>
        </p:nvSpPr>
        <p:spPr>
          <a:xfrm>
            <a:off x="6009001" y="1128125"/>
            <a:ext cx="2945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00000"/>
                </a:solidFill>
                <a:highlight>
                  <a:srgbClr val="FFFF00"/>
                </a:highlight>
                <a:latin typeface="Arial"/>
                <a:ea typeface="Arial"/>
                <a:cs typeface="Arial"/>
                <a:sym typeface="Arial"/>
              </a:rPr>
              <a:t>form &amp; meaning &amp; culture</a:t>
            </a:r>
            <a:endParaRPr b="0" i="0" sz="1400" u="none" cap="none" strike="noStrike">
              <a:solidFill>
                <a:srgbClr val="000000"/>
              </a:solidFill>
              <a:highlight>
                <a:srgbClr val="FFFF00"/>
              </a:highlight>
              <a:latin typeface="Arial"/>
              <a:ea typeface="Arial"/>
              <a:cs typeface="Arial"/>
              <a:sym typeface="Arial"/>
            </a:endParaRPr>
          </a:p>
        </p:txBody>
      </p:sp>
      <p:sp>
        <p:nvSpPr>
          <p:cNvPr id="183" name="Google Shape;183;p13"/>
          <p:cNvSpPr/>
          <p:nvPr/>
        </p:nvSpPr>
        <p:spPr>
          <a:xfrm>
            <a:off x="2647406" y="710841"/>
            <a:ext cx="1759132" cy="28393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4" name="Google Shape;184;p13"/>
          <p:cNvSpPr/>
          <p:nvPr/>
        </p:nvSpPr>
        <p:spPr>
          <a:xfrm>
            <a:off x="2259111" y="2385454"/>
            <a:ext cx="1833918" cy="28393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4"/>
          <p:cNvPicPr preferRelativeResize="0"/>
          <p:nvPr/>
        </p:nvPicPr>
        <p:blipFill rotWithShape="1">
          <a:blip r:embed="rId3">
            <a:alphaModFix/>
          </a:blip>
          <a:srcRect b="0" l="0" r="0" t="0"/>
          <a:stretch/>
        </p:blipFill>
        <p:spPr>
          <a:xfrm>
            <a:off x="111770" y="400597"/>
            <a:ext cx="4461264" cy="1862011"/>
          </a:xfrm>
          <a:prstGeom prst="rect">
            <a:avLst/>
          </a:prstGeom>
          <a:noFill/>
          <a:ln>
            <a:noFill/>
          </a:ln>
        </p:spPr>
      </p:pic>
      <p:pic>
        <p:nvPicPr>
          <p:cNvPr id="190" name="Google Shape;190;p14"/>
          <p:cNvPicPr preferRelativeResize="0"/>
          <p:nvPr/>
        </p:nvPicPr>
        <p:blipFill rotWithShape="1">
          <a:blip r:embed="rId4">
            <a:alphaModFix/>
          </a:blip>
          <a:srcRect b="0" l="0" r="0" t="0"/>
          <a:stretch/>
        </p:blipFill>
        <p:spPr>
          <a:xfrm>
            <a:off x="4466771" y="383725"/>
            <a:ext cx="4343757" cy="1886682"/>
          </a:xfrm>
          <a:prstGeom prst="rect">
            <a:avLst/>
          </a:prstGeom>
          <a:noFill/>
          <a:ln>
            <a:noFill/>
          </a:ln>
        </p:spPr>
      </p:pic>
      <p:pic>
        <p:nvPicPr>
          <p:cNvPr id="191" name="Google Shape;191;p14"/>
          <p:cNvPicPr preferRelativeResize="0"/>
          <p:nvPr/>
        </p:nvPicPr>
        <p:blipFill rotWithShape="1">
          <a:blip r:embed="rId5">
            <a:alphaModFix/>
          </a:blip>
          <a:srcRect b="0" l="0" r="0" t="0"/>
          <a:stretch/>
        </p:blipFill>
        <p:spPr>
          <a:xfrm>
            <a:off x="0" y="2279483"/>
            <a:ext cx="4506618" cy="2801974"/>
          </a:xfrm>
          <a:prstGeom prst="rect">
            <a:avLst/>
          </a:prstGeom>
          <a:noFill/>
          <a:ln>
            <a:noFill/>
          </a:ln>
        </p:spPr>
      </p:pic>
      <p:pic>
        <p:nvPicPr>
          <p:cNvPr id="192" name="Google Shape;192;p14"/>
          <p:cNvPicPr preferRelativeResize="0"/>
          <p:nvPr/>
        </p:nvPicPr>
        <p:blipFill rotWithShape="1">
          <a:blip r:embed="rId6">
            <a:alphaModFix/>
          </a:blip>
          <a:srcRect b="0" l="0" r="0" t="0"/>
          <a:stretch/>
        </p:blipFill>
        <p:spPr>
          <a:xfrm>
            <a:off x="4488543" y="2262609"/>
            <a:ext cx="4187371" cy="2867284"/>
          </a:xfrm>
          <a:prstGeom prst="rect">
            <a:avLst/>
          </a:prstGeom>
          <a:noFill/>
          <a:ln>
            <a:noFill/>
          </a:ln>
        </p:spPr>
      </p:pic>
      <p:sp>
        <p:nvSpPr>
          <p:cNvPr id="193" name="Google Shape;193;p14"/>
          <p:cNvSpPr txBox="1"/>
          <p:nvPr/>
        </p:nvSpPr>
        <p:spPr>
          <a:xfrm>
            <a:off x="202091" y="62044"/>
            <a:ext cx="8478603"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zh-CN" sz="1500" u="none" cap="none" strike="noStrike">
                <a:solidFill>
                  <a:srgbClr val="000000"/>
                </a:solidFill>
                <a:latin typeface="Arial"/>
                <a:ea typeface="Arial"/>
                <a:cs typeface="Arial"/>
                <a:sym typeface="Arial"/>
              </a:rPr>
              <a:t>“Characters, Characters Everywhere” ：汉字在华裔学生的生活中🡪 汉字是文化的载体、社群认同</a:t>
            </a:r>
            <a:endParaRPr b="0" i="0" sz="1500" u="none" cap="none" strike="noStrike">
              <a:solidFill>
                <a:srgbClr val="000000"/>
              </a:solidFill>
              <a:latin typeface="Arial"/>
              <a:ea typeface="Arial"/>
              <a:cs typeface="Arial"/>
              <a:sym typeface="Arial"/>
            </a:endParaRPr>
          </a:p>
        </p:txBody>
      </p:sp>
      <p:sp>
        <p:nvSpPr>
          <p:cNvPr id="194" name="Google Shape;194;p14"/>
          <p:cNvSpPr/>
          <p:nvPr/>
        </p:nvSpPr>
        <p:spPr>
          <a:xfrm>
            <a:off x="1894114" y="2438106"/>
            <a:ext cx="1088572" cy="15541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5" name="Google Shape;195;p14"/>
          <p:cNvSpPr/>
          <p:nvPr/>
        </p:nvSpPr>
        <p:spPr>
          <a:xfrm>
            <a:off x="5932713" y="478677"/>
            <a:ext cx="1208315" cy="18535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6" name="Google Shape;196;p14"/>
          <p:cNvSpPr/>
          <p:nvPr/>
        </p:nvSpPr>
        <p:spPr>
          <a:xfrm>
            <a:off x="6259217" y="2330462"/>
            <a:ext cx="1208315" cy="18535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5"/>
          <p:cNvSpPr txBox="1"/>
          <p:nvPr>
            <p:ph idx="1" type="subTitle"/>
          </p:nvPr>
        </p:nvSpPr>
        <p:spPr>
          <a:xfrm>
            <a:off x="107004" y="148708"/>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【Focused Typo-fixing Exercise】 Self-awareness and Self-monitoring of Typo</a:t>
            </a:r>
            <a:endParaRPr/>
          </a:p>
        </p:txBody>
      </p:sp>
      <p:pic>
        <p:nvPicPr>
          <p:cNvPr id="202" name="Google Shape;202;p15"/>
          <p:cNvPicPr preferRelativeResize="0"/>
          <p:nvPr/>
        </p:nvPicPr>
        <p:blipFill rotWithShape="1">
          <a:blip r:embed="rId3">
            <a:alphaModFix/>
          </a:blip>
          <a:srcRect b="0" l="0" r="0" t="0"/>
          <a:stretch/>
        </p:blipFill>
        <p:spPr>
          <a:xfrm>
            <a:off x="107004" y="764226"/>
            <a:ext cx="3746145" cy="3177246"/>
          </a:xfrm>
          <a:prstGeom prst="rect">
            <a:avLst/>
          </a:prstGeom>
          <a:noFill/>
          <a:ln>
            <a:noFill/>
          </a:ln>
        </p:spPr>
      </p:pic>
      <p:pic>
        <p:nvPicPr>
          <p:cNvPr id="203" name="Google Shape;203;p15"/>
          <p:cNvPicPr preferRelativeResize="0"/>
          <p:nvPr/>
        </p:nvPicPr>
        <p:blipFill rotWithShape="1">
          <a:blip r:embed="rId4">
            <a:alphaModFix/>
          </a:blip>
          <a:srcRect b="0" l="0" r="0" t="0"/>
          <a:stretch/>
        </p:blipFill>
        <p:spPr>
          <a:xfrm>
            <a:off x="3875355" y="870681"/>
            <a:ext cx="3458391" cy="2964335"/>
          </a:xfrm>
          <a:prstGeom prst="rect">
            <a:avLst/>
          </a:prstGeom>
          <a:noFill/>
          <a:ln>
            <a:noFill/>
          </a:ln>
        </p:spPr>
      </p:pic>
      <p:sp>
        <p:nvSpPr>
          <p:cNvPr id="204" name="Google Shape;204;p15"/>
          <p:cNvSpPr txBox="1"/>
          <p:nvPr>
            <p:ph idx="2" type="subTitle"/>
          </p:nvPr>
        </p:nvSpPr>
        <p:spPr>
          <a:xfrm>
            <a:off x="7355952" y="954766"/>
            <a:ext cx="1788047" cy="2311784"/>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SzPts val="1400"/>
              <a:buNone/>
            </a:pPr>
            <a:r>
              <a:rPr lang="zh-CN"/>
              <a:t>1. 辨认错别字</a:t>
            </a:r>
            <a:endParaRPr/>
          </a:p>
          <a:p>
            <a:pPr indent="0" lvl="0" marL="0" rtl="0" algn="l">
              <a:lnSpc>
                <a:spcPct val="200000"/>
              </a:lnSpc>
              <a:spcBef>
                <a:spcPts val="0"/>
              </a:spcBef>
              <a:spcAft>
                <a:spcPts val="0"/>
              </a:spcAft>
              <a:buSzPts val="1400"/>
              <a:buNone/>
            </a:pPr>
            <a:r>
              <a:rPr lang="zh-CN"/>
              <a:t>2. 自我监测</a:t>
            </a:r>
            <a:endParaRPr/>
          </a:p>
          <a:p>
            <a:pPr indent="0" lvl="0" marL="0" rtl="0" algn="l">
              <a:lnSpc>
                <a:spcPct val="200000"/>
              </a:lnSpc>
              <a:spcBef>
                <a:spcPts val="0"/>
              </a:spcBef>
              <a:spcAft>
                <a:spcPts val="0"/>
              </a:spcAft>
              <a:buSzPts val="1400"/>
              <a:buNone/>
            </a:pPr>
            <a:r>
              <a:rPr lang="zh-CN"/>
              <a:t>3. 分词能力</a:t>
            </a:r>
            <a:endParaRPr/>
          </a:p>
          <a:p>
            <a:pPr indent="0" lvl="0" marL="0" rtl="0" algn="l">
              <a:lnSpc>
                <a:spcPct val="200000"/>
              </a:lnSpc>
              <a:spcBef>
                <a:spcPts val="0"/>
              </a:spcBef>
              <a:spcAft>
                <a:spcPts val="0"/>
              </a:spcAft>
              <a:buSzPts val="1400"/>
              <a:buNone/>
            </a:pPr>
            <a:r>
              <a:rPr lang="zh-CN"/>
              <a:t>4. 阅读能力 (问问题)</a:t>
            </a:r>
            <a:endParaRPr/>
          </a:p>
          <a:p>
            <a:pPr indent="0" lvl="0" marL="0" rtl="0" algn="l">
              <a:lnSpc>
                <a:spcPct val="200000"/>
              </a:lnSpc>
              <a:spcBef>
                <a:spcPts val="0"/>
              </a:spcBef>
              <a:spcAft>
                <a:spcPts val="0"/>
              </a:spcAft>
              <a:buSzPts val="1400"/>
              <a:buNone/>
            </a:pPr>
            <a:r>
              <a:rPr lang="zh-CN"/>
              <a:t>     + 协同学习</a:t>
            </a:r>
            <a:endParaRPr>
              <a:solidFill>
                <a:srgbClr val="C00000"/>
              </a:solidFill>
            </a:endParaRPr>
          </a:p>
          <a:p>
            <a:pPr indent="0" lvl="0" marL="0" rtl="0" algn="ctr">
              <a:lnSpc>
                <a:spcPct val="200000"/>
              </a:lnSpc>
              <a:spcBef>
                <a:spcPts val="0"/>
              </a:spcBef>
              <a:spcAft>
                <a:spcPts val="0"/>
              </a:spcAft>
              <a:buSzPts val="1400"/>
              <a:buNone/>
            </a:pPr>
            <a:r>
              <a:rPr lang="zh-CN">
                <a:solidFill>
                  <a:srgbClr val="C00000"/>
                </a:solidFill>
              </a:rPr>
              <a:t>问题🡪机会!</a:t>
            </a:r>
            <a:endParaRPr>
              <a:solidFill>
                <a:srgbClr val="C00000"/>
              </a:solidFill>
            </a:endParaRPr>
          </a:p>
        </p:txBody>
      </p:sp>
      <p:sp>
        <p:nvSpPr>
          <p:cNvPr id="205" name="Google Shape;205;p15"/>
          <p:cNvSpPr/>
          <p:nvPr/>
        </p:nvSpPr>
        <p:spPr>
          <a:xfrm>
            <a:off x="3857937" y="1933301"/>
            <a:ext cx="3480597" cy="809897"/>
          </a:xfrm>
          <a:prstGeom prst="frame">
            <a:avLst>
              <a:gd fmla="val 4079" name="adj1"/>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6"/>
          <p:cNvPicPr preferRelativeResize="0"/>
          <p:nvPr/>
        </p:nvPicPr>
        <p:blipFill rotWithShape="1">
          <a:blip r:embed="rId3">
            <a:alphaModFix/>
          </a:blip>
          <a:srcRect b="0" l="0" r="0" t="0"/>
          <a:stretch/>
        </p:blipFill>
        <p:spPr>
          <a:xfrm>
            <a:off x="2188349" y="2717074"/>
            <a:ext cx="4855008" cy="1610980"/>
          </a:xfrm>
          <a:prstGeom prst="rect">
            <a:avLst/>
          </a:prstGeom>
          <a:noFill/>
          <a:ln>
            <a:noFill/>
          </a:ln>
        </p:spPr>
      </p:pic>
      <p:pic>
        <p:nvPicPr>
          <p:cNvPr id="211" name="Google Shape;211;p16"/>
          <p:cNvPicPr preferRelativeResize="0"/>
          <p:nvPr/>
        </p:nvPicPr>
        <p:blipFill rotWithShape="1">
          <a:blip r:embed="rId4">
            <a:alphaModFix/>
          </a:blip>
          <a:srcRect b="0" l="0" r="0" t="0"/>
          <a:stretch/>
        </p:blipFill>
        <p:spPr>
          <a:xfrm>
            <a:off x="2188349" y="623624"/>
            <a:ext cx="4855008" cy="1975106"/>
          </a:xfrm>
          <a:prstGeom prst="rect">
            <a:avLst/>
          </a:prstGeom>
          <a:noFill/>
          <a:ln>
            <a:noFill/>
          </a:ln>
        </p:spPr>
      </p:pic>
      <p:sp>
        <p:nvSpPr>
          <p:cNvPr id="212" name="Google Shape;212;p16"/>
          <p:cNvSpPr txBox="1"/>
          <p:nvPr>
            <p:ph idx="1" type="subTitle"/>
          </p:nvPr>
        </p:nvSpPr>
        <p:spPr>
          <a:xfrm>
            <a:off x="311700" y="101966"/>
            <a:ext cx="8520600" cy="455383"/>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SzPts val="1900"/>
              <a:buNone/>
            </a:pPr>
            <a:r>
              <a:rPr lang="zh-CN" sz="1600"/>
              <a:t>(3、4) 句子、篇章、综合应用、评量</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7"/>
          <p:cNvSpPr txBox="1"/>
          <p:nvPr>
            <p:ph idx="1" type="subTitle"/>
          </p:nvPr>
        </p:nvSpPr>
        <p:spPr>
          <a:xfrm>
            <a:off x="181069" y="107117"/>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800"/>
              <a:t>【Lesson Essay Writing </a:t>
            </a:r>
            <a:r>
              <a:rPr i="1" lang="zh-CN" sz="1200"/>
              <a:t>by typing</a:t>
            </a:r>
            <a:r>
              <a:rPr lang="zh-CN" sz="1800"/>
              <a:t>】书面表达</a:t>
            </a:r>
            <a:r>
              <a:rPr b="1" lang="zh-CN" sz="1800">
                <a:solidFill>
                  <a:srgbClr val="0519FE"/>
                </a:solidFill>
              </a:rPr>
              <a:t>质</a:t>
            </a:r>
            <a:r>
              <a:rPr lang="zh-CN" sz="1800"/>
              <a:t>与</a:t>
            </a:r>
            <a:r>
              <a:rPr b="1" lang="zh-CN" sz="1800">
                <a:solidFill>
                  <a:srgbClr val="0519FE"/>
                </a:solidFill>
              </a:rPr>
              <a:t>量</a:t>
            </a:r>
            <a:r>
              <a:rPr lang="zh-CN" sz="1800"/>
              <a:t>的提升</a:t>
            </a:r>
            <a:endParaRPr sz="1800"/>
          </a:p>
        </p:txBody>
      </p:sp>
      <p:grpSp>
        <p:nvGrpSpPr>
          <p:cNvPr id="218" name="Google Shape;218;p17"/>
          <p:cNvGrpSpPr/>
          <p:nvPr/>
        </p:nvGrpSpPr>
        <p:grpSpPr>
          <a:xfrm>
            <a:off x="144802" y="737417"/>
            <a:ext cx="3896842" cy="2025206"/>
            <a:chOff x="144802" y="737417"/>
            <a:chExt cx="3896842" cy="2025206"/>
          </a:xfrm>
        </p:grpSpPr>
        <p:pic>
          <p:nvPicPr>
            <p:cNvPr id="219" name="Google Shape;219;p17"/>
            <p:cNvPicPr preferRelativeResize="0"/>
            <p:nvPr/>
          </p:nvPicPr>
          <p:blipFill rotWithShape="1">
            <a:blip r:embed="rId3">
              <a:alphaModFix/>
            </a:blip>
            <a:srcRect b="0" l="0" r="0" t="0"/>
            <a:stretch/>
          </p:blipFill>
          <p:spPr>
            <a:xfrm>
              <a:off x="144802" y="737417"/>
              <a:ext cx="3896842" cy="2025206"/>
            </a:xfrm>
            <a:prstGeom prst="rect">
              <a:avLst/>
            </a:prstGeom>
            <a:noFill/>
            <a:ln>
              <a:noFill/>
            </a:ln>
          </p:spPr>
        </p:pic>
        <p:sp>
          <p:nvSpPr>
            <p:cNvPr id="220" name="Google Shape;220;p17"/>
            <p:cNvSpPr/>
            <p:nvPr/>
          </p:nvSpPr>
          <p:spPr>
            <a:xfrm>
              <a:off x="1610838" y="796371"/>
              <a:ext cx="1027611" cy="231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221" name="Google Shape;221;p17"/>
          <p:cNvGrpSpPr/>
          <p:nvPr/>
        </p:nvGrpSpPr>
        <p:grpSpPr>
          <a:xfrm>
            <a:off x="154944" y="2821577"/>
            <a:ext cx="4027024" cy="2214806"/>
            <a:chOff x="154944" y="2821577"/>
            <a:chExt cx="4027024" cy="2214806"/>
          </a:xfrm>
        </p:grpSpPr>
        <p:pic>
          <p:nvPicPr>
            <p:cNvPr id="222" name="Google Shape;222;p17"/>
            <p:cNvPicPr preferRelativeResize="0"/>
            <p:nvPr/>
          </p:nvPicPr>
          <p:blipFill rotWithShape="1">
            <a:blip r:embed="rId4">
              <a:alphaModFix/>
            </a:blip>
            <a:srcRect b="18969" l="0" r="0" t="0"/>
            <a:stretch/>
          </p:blipFill>
          <p:spPr>
            <a:xfrm>
              <a:off x="154944" y="2821577"/>
              <a:ext cx="4027024" cy="2214806"/>
            </a:xfrm>
            <a:prstGeom prst="rect">
              <a:avLst/>
            </a:prstGeom>
            <a:noFill/>
            <a:ln>
              <a:noFill/>
            </a:ln>
          </p:spPr>
        </p:pic>
        <p:sp>
          <p:nvSpPr>
            <p:cNvPr id="223" name="Google Shape;223;p17"/>
            <p:cNvSpPr/>
            <p:nvPr/>
          </p:nvSpPr>
          <p:spPr>
            <a:xfrm>
              <a:off x="1928701" y="2880531"/>
              <a:ext cx="1868237" cy="231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224" name="Google Shape;224;p17"/>
          <p:cNvGrpSpPr/>
          <p:nvPr/>
        </p:nvGrpSpPr>
        <p:grpSpPr>
          <a:xfrm>
            <a:off x="4181968" y="692122"/>
            <a:ext cx="4686599" cy="2343636"/>
            <a:chOff x="4208542" y="737417"/>
            <a:chExt cx="4780267" cy="1994488"/>
          </a:xfrm>
        </p:grpSpPr>
        <p:pic>
          <p:nvPicPr>
            <p:cNvPr id="225" name="Google Shape;225;p17"/>
            <p:cNvPicPr preferRelativeResize="0"/>
            <p:nvPr/>
          </p:nvPicPr>
          <p:blipFill rotWithShape="1">
            <a:blip r:embed="rId5">
              <a:alphaModFix/>
            </a:blip>
            <a:srcRect b="0" l="0" r="0" t="0"/>
            <a:stretch/>
          </p:blipFill>
          <p:spPr>
            <a:xfrm>
              <a:off x="4208542" y="737417"/>
              <a:ext cx="4780267" cy="1994488"/>
            </a:xfrm>
            <a:prstGeom prst="rect">
              <a:avLst/>
            </a:prstGeom>
            <a:noFill/>
            <a:ln>
              <a:noFill/>
            </a:ln>
          </p:spPr>
        </p:pic>
        <p:sp>
          <p:nvSpPr>
            <p:cNvPr id="226" name="Google Shape;226;p17"/>
            <p:cNvSpPr/>
            <p:nvPr/>
          </p:nvSpPr>
          <p:spPr>
            <a:xfrm>
              <a:off x="6239443" y="805619"/>
              <a:ext cx="1972740" cy="231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227" name="Google Shape;227;p17"/>
          <p:cNvGrpSpPr/>
          <p:nvPr/>
        </p:nvGrpSpPr>
        <p:grpSpPr>
          <a:xfrm>
            <a:off x="4274290" y="596818"/>
            <a:ext cx="4099883" cy="4331610"/>
            <a:chOff x="4348866" y="1689418"/>
            <a:chExt cx="4203111" cy="4522219"/>
          </a:xfrm>
        </p:grpSpPr>
        <p:pic>
          <p:nvPicPr>
            <p:cNvPr id="228" name="Google Shape;228;p17"/>
            <p:cNvPicPr preferRelativeResize="0"/>
            <p:nvPr/>
          </p:nvPicPr>
          <p:blipFill rotWithShape="1">
            <a:blip r:embed="rId6">
              <a:alphaModFix/>
            </a:blip>
            <a:srcRect b="0" l="0" r="0" t="0"/>
            <a:stretch/>
          </p:blipFill>
          <p:spPr>
            <a:xfrm>
              <a:off x="4348866" y="1750020"/>
              <a:ext cx="4203111" cy="4461617"/>
            </a:xfrm>
            <a:prstGeom prst="rect">
              <a:avLst/>
            </a:prstGeom>
            <a:noFill/>
            <a:ln>
              <a:noFill/>
            </a:ln>
          </p:spPr>
        </p:pic>
        <p:sp>
          <p:nvSpPr>
            <p:cNvPr id="229" name="Google Shape;229;p17"/>
            <p:cNvSpPr/>
            <p:nvPr/>
          </p:nvSpPr>
          <p:spPr>
            <a:xfrm>
              <a:off x="5664678" y="1689418"/>
              <a:ext cx="1550621" cy="231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idx="1" type="subTitle"/>
          </p:nvPr>
        </p:nvSpPr>
        <p:spPr>
          <a:xfrm>
            <a:off x="458483" y="9584"/>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【采访朋友/电打】真实交际 + 真实语料：和朋友互动、跨文化理解 </a:t>
            </a:r>
            <a:endParaRPr/>
          </a:p>
          <a:p>
            <a:pPr indent="0" lvl="0" marL="0" rtl="0" algn="ctr">
              <a:lnSpc>
                <a:spcPct val="100000"/>
              </a:lnSpc>
              <a:spcBef>
                <a:spcPts val="0"/>
              </a:spcBef>
              <a:spcAft>
                <a:spcPts val="0"/>
              </a:spcAft>
              <a:buSzPts val="1900"/>
              <a:buNone/>
            </a:pPr>
            <a:r>
              <a:rPr lang="zh-CN" sz="1400"/>
              <a:t>(华裔一的第一课 《“你好”去哪里了？》) </a:t>
            </a:r>
            <a:r>
              <a:rPr lang="zh-CN" sz="1400"/>
              <a:t>差异化、包容性</a:t>
            </a:r>
            <a:endParaRPr sz="1400"/>
          </a:p>
        </p:txBody>
      </p:sp>
      <p:sp>
        <p:nvSpPr>
          <p:cNvPr id="235" name="Google Shape;235;p18"/>
          <p:cNvSpPr txBox="1"/>
          <p:nvPr>
            <p:ph idx="2" type="subTitle"/>
          </p:nvPr>
        </p:nvSpPr>
        <p:spPr>
          <a:xfrm>
            <a:off x="311700" y="1268425"/>
            <a:ext cx="6106200" cy="265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Trebuchet MS"/>
              <a:buNone/>
            </a:pPr>
            <a:r>
              <a:t/>
            </a:r>
            <a:endParaRPr/>
          </a:p>
        </p:txBody>
      </p:sp>
      <p:pic>
        <p:nvPicPr>
          <p:cNvPr id="236" name="Google Shape;236;p18"/>
          <p:cNvPicPr preferRelativeResize="0"/>
          <p:nvPr/>
        </p:nvPicPr>
        <p:blipFill rotWithShape="1">
          <a:blip r:embed="rId3">
            <a:alphaModFix/>
          </a:blip>
          <a:srcRect b="0" l="0" r="0" t="0"/>
          <a:stretch/>
        </p:blipFill>
        <p:spPr>
          <a:xfrm>
            <a:off x="35496" y="622225"/>
            <a:ext cx="2506416" cy="4406256"/>
          </a:xfrm>
          <a:prstGeom prst="rect">
            <a:avLst/>
          </a:prstGeom>
          <a:noFill/>
          <a:ln>
            <a:noFill/>
          </a:ln>
        </p:spPr>
      </p:pic>
      <p:pic>
        <p:nvPicPr>
          <p:cNvPr id="237" name="Google Shape;237;p18"/>
          <p:cNvPicPr preferRelativeResize="0"/>
          <p:nvPr/>
        </p:nvPicPr>
        <p:blipFill rotWithShape="1">
          <a:blip r:embed="rId4">
            <a:alphaModFix/>
          </a:blip>
          <a:srcRect b="0" l="0" r="0" t="0"/>
          <a:stretch/>
        </p:blipFill>
        <p:spPr>
          <a:xfrm>
            <a:off x="1258034" y="715082"/>
            <a:ext cx="1976025" cy="43504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38" name="Google Shape;238;p18"/>
          <p:cNvPicPr preferRelativeResize="0"/>
          <p:nvPr/>
        </p:nvPicPr>
        <p:blipFill rotWithShape="1">
          <a:blip r:embed="rId5">
            <a:alphaModFix/>
          </a:blip>
          <a:srcRect b="0" l="0" r="0" t="0"/>
          <a:stretch/>
        </p:blipFill>
        <p:spPr>
          <a:xfrm>
            <a:off x="2546718" y="684558"/>
            <a:ext cx="2589931" cy="43436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39" name="Google Shape;239;p18"/>
          <p:cNvPicPr preferRelativeResize="0"/>
          <p:nvPr/>
        </p:nvPicPr>
        <p:blipFill rotWithShape="1">
          <a:blip r:embed="rId6">
            <a:alphaModFix/>
          </a:blip>
          <a:srcRect b="0" l="0" r="0" t="0"/>
          <a:stretch/>
        </p:blipFill>
        <p:spPr>
          <a:xfrm>
            <a:off x="3741325" y="642818"/>
            <a:ext cx="2506416" cy="44394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40" name="Google Shape;240;p18"/>
          <p:cNvPicPr preferRelativeResize="0"/>
          <p:nvPr/>
        </p:nvPicPr>
        <p:blipFill rotWithShape="1">
          <a:blip r:embed="rId7">
            <a:alphaModFix/>
          </a:blip>
          <a:srcRect b="0" l="0" r="0" t="0"/>
          <a:stretch/>
        </p:blipFill>
        <p:spPr>
          <a:xfrm>
            <a:off x="4621651" y="877513"/>
            <a:ext cx="4357432" cy="39577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9"/>
          <p:cNvSpPr txBox="1"/>
          <p:nvPr>
            <p:ph idx="1" type="subTitle"/>
          </p:nvPr>
        </p:nvSpPr>
        <p:spPr>
          <a:xfrm>
            <a:off x="458483" y="148317"/>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(非作业/</a:t>
            </a:r>
            <a:r>
              <a:rPr lang="zh-CN" sz="1600"/>
              <a:t>电打</a:t>
            </a:r>
            <a:r>
              <a:rPr lang="zh-CN" sz="1600"/>
              <a:t>) 真实交际 + 真实语料：和家人互动</a:t>
            </a:r>
            <a:endParaRPr sz="1600"/>
          </a:p>
        </p:txBody>
      </p:sp>
      <p:pic>
        <p:nvPicPr>
          <p:cNvPr id="246" name="Google Shape;246;p19"/>
          <p:cNvPicPr preferRelativeResize="0"/>
          <p:nvPr/>
        </p:nvPicPr>
        <p:blipFill rotWithShape="1">
          <a:blip r:embed="rId3">
            <a:alphaModFix/>
          </a:blip>
          <a:srcRect b="12978" l="0" r="0" t="10665"/>
          <a:stretch/>
        </p:blipFill>
        <p:spPr>
          <a:xfrm>
            <a:off x="456790" y="637740"/>
            <a:ext cx="2190613" cy="3514479"/>
          </a:xfrm>
          <a:prstGeom prst="rect">
            <a:avLst/>
          </a:prstGeom>
          <a:noFill/>
          <a:ln>
            <a:noFill/>
          </a:ln>
        </p:spPr>
      </p:pic>
      <p:pic>
        <p:nvPicPr>
          <p:cNvPr id="247" name="Google Shape;247;p19"/>
          <p:cNvPicPr preferRelativeResize="0"/>
          <p:nvPr/>
        </p:nvPicPr>
        <p:blipFill rotWithShape="1">
          <a:blip r:embed="rId4">
            <a:alphaModFix/>
          </a:blip>
          <a:srcRect b="13361" l="0" r="0" t="11682"/>
          <a:stretch/>
        </p:blipFill>
        <p:spPr>
          <a:xfrm>
            <a:off x="2785053" y="637740"/>
            <a:ext cx="2227138" cy="3514479"/>
          </a:xfrm>
          <a:prstGeom prst="rect">
            <a:avLst/>
          </a:prstGeom>
          <a:noFill/>
          <a:ln>
            <a:noFill/>
          </a:ln>
        </p:spPr>
      </p:pic>
      <p:pic>
        <p:nvPicPr>
          <p:cNvPr id="248" name="Google Shape;248;p19"/>
          <p:cNvPicPr preferRelativeResize="0"/>
          <p:nvPr/>
        </p:nvPicPr>
        <p:blipFill rotWithShape="1">
          <a:blip r:embed="rId5">
            <a:alphaModFix/>
          </a:blip>
          <a:srcRect b="0" l="0" r="0" t="0"/>
          <a:stretch/>
        </p:blipFill>
        <p:spPr>
          <a:xfrm>
            <a:off x="5133878" y="637740"/>
            <a:ext cx="3882425" cy="3315951"/>
          </a:xfrm>
          <a:prstGeom prst="rect">
            <a:avLst/>
          </a:prstGeom>
          <a:noFill/>
          <a:ln>
            <a:noFill/>
          </a:ln>
        </p:spPr>
      </p:pic>
      <p:sp>
        <p:nvSpPr>
          <p:cNvPr id="249" name="Google Shape;249;p19"/>
          <p:cNvSpPr/>
          <p:nvPr/>
        </p:nvSpPr>
        <p:spPr>
          <a:xfrm>
            <a:off x="3448594" y="1637211"/>
            <a:ext cx="1540144" cy="400595"/>
          </a:xfrm>
          <a:prstGeom prst="frame">
            <a:avLst>
              <a:gd fmla="val 8152" name="adj1"/>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0" name="Google Shape;250;p19"/>
          <p:cNvSpPr/>
          <p:nvPr/>
        </p:nvSpPr>
        <p:spPr>
          <a:xfrm>
            <a:off x="3031856" y="2896400"/>
            <a:ext cx="1000213" cy="321417"/>
          </a:xfrm>
          <a:prstGeom prst="frame">
            <a:avLst>
              <a:gd fmla="val 10326" name="adj1"/>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1" name="Google Shape;251;p19"/>
          <p:cNvSpPr/>
          <p:nvPr/>
        </p:nvSpPr>
        <p:spPr>
          <a:xfrm>
            <a:off x="5133878" y="3397142"/>
            <a:ext cx="3882425" cy="617509"/>
          </a:xfrm>
          <a:prstGeom prst="frame">
            <a:avLst>
              <a:gd fmla="val 6095" name="adj1"/>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2" name="Google Shape;252;p19"/>
          <p:cNvSpPr/>
          <p:nvPr/>
        </p:nvSpPr>
        <p:spPr>
          <a:xfrm>
            <a:off x="2508069" y="2247100"/>
            <a:ext cx="426720" cy="324650"/>
          </a:xfrm>
          <a:prstGeom prst="rightArrow">
            <a:avLst>
              <a:gd fmla="val 50000" name="adj1"/>
              <a:gd fmla="val 50000" name="adj2"/>
            </a:avLst>
          </a:prstGeom>
          <a:solidFill>
            <a:schemeClr val="accent1"/>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19"/>
          <p:cNvSpPr/>
          <p:nvPr/>
        </p:nvSpPr>
        <p:spPr>
          <a:xfrm>
            <a:off x="4859675" y="2260451"/>
            <a:ext cx="426720" cy="324650"/>
          </a:xfrm>
          <a:prstGeom prst="rightArrow">
            <a:avLst>
              <a:gd fmla="val 50000" name="adj1"/>
              <a:gd fmla="val 50000" name="adj2"/>
            </a:avLst>
          </a:prstGeom>
          <a:solidFill>
            <a:schemeClr val="accent1"/>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type="title"/>
          </p:nvPr>
        </p:nvSpPr>
        <p:spPr>
          <a:xfrm>
            <a:off x="311700" y="171648"/>
            <a:ext cx="8520600" cy="747984"/>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b="1" lang="zh-CN" sz="2000">
                <a:solidFill>
                  <a:srgbClr val="000000"/>
                </a:solidFill>
                <a:latin typeface="Calibri"/>
                <a:ea typeface="Calibri"/>
                <a:cs typeface="Calibri"/>
                <a:sym typeface="Calibri"/>
              </a:rPr>
              <a:t>Part 1: WHY</a:t>
            </a:r>
            <a:br>
              <a:rPr b="1" lang="zh-CN" sz="2000">
                <a:solidFill>
                  <a:srgbClr val="000000"/>
                </a:solidFill>
                <a:latin typeface="Calibri"/>
                <a:ea typeface="Calibri"/>
                <a:cs typeface="Calibri"/>
                <a:sym typeface="Calibri"/>
              </a:rPr>
            </a:br>
            <a:r>
              <a:rPr b="1" lang="zh-CN" sz="2000">
                <a:solidFill>
                  <a:srgbClr val="000000"/>
                </a:solidFill>
                <a:latin typeface="Calibri"/>
                <a:ea typeface="Calibri"/>
                <a:cs typeface="Calibri"/>
                <a:sym typeface="Calibri"/>
              </a:rPr>
              <a:t>为何电写与笔写并进？为何电写为主，笔写为辅？</a:t>
            </a:r>
            <a:endParaRPr b="1" sz="2000">
              <a:latin typeface="Calibri"/>
              <a:ea typeface="Calibri"/>
              <a:cs typeface="Calibri"/>
              <a:sym typeface="Calibri"/>
            </a:endParaRPr>
          </a:p>
        </p:txBody>
      </p:sp>
      <p:sp>
        <p:nvSpPr>
          <p:cNvPr id="73" name="Google Shape;73;p2"/>
          <p:cNvSpPr txBox="1"/>
          <p:nvPr>
            <p:ph idx="2" type="subTitle"/>
          </p:nvPr>
        </p:nvSpPr>
        <p:spPr>
          <a:xfrm>
            <a:off x="311700" y="919632"/>
            <a:ext cx="8031022" cy="3539245"/>
          </a:xfrm>
          <a:prstGeom prst="rect">
            <a:avLst/>
          </a:prstGeom>
          <a:noFill/>
          <a:ln>
            <a:noFill/>
          </a:ln>
        </p:spPr>
        <p:txBody>
          <a:bodyPr anchorCtr="0" anchor="t" bIns="91425" lIns="91425" spcFirstLastPara="1" rIns="91425" wrap="square" tIns="91425">
            <a:noAutofit/>
          </a:bodyPr>
          <a:lstStyle/>
          <a:p>
            <a:pPr indent="0" lvl="0" marL="139700" rtl="0" algn="l">
              <a:lnSpc>
                <a:spcPct val="115000"/>
              </a:lnSpc>
              <a:spcBef>
                <a:spcPts val="0"/>
              </a:spcBef>
              <a:spcAft>
                <a:spcPts val="0"/>
              </a:spcAft>
              <a:buSzPts val="1400"/>
              <a:buNone/>
            </a:pPr>
            <a:r>
              <a:rPr i="1" lang="zh-CN" sz="1600">
                <a:solidFill>
                  <a:schemeClr val="dk1"/>
                </a:solidFill>
              </a:rPr>
              <a:t>UBC </a:t>
            </a:r>
            <a:r>
              <a:rPr i="1" lang="zh-CN" sz="1600">
                <a:solidFill>
                  <a:schemeClr val="dk1"/>
                </a:solidFill>
              </a:rPr>
              <a:t>Heritage Student Needs Analysis 2022</a:t>
            </a:r>
            <a:endParaRPr sz="1600">
              <a:solidFill>
                <a:schemeClr val="dk1"/>
              </a:solidFill>
            </a:endParaRPr>
          </a:p>
          <a:p>
            <a:pPr indent="-317500" lvl="0" marL="457200" rtl="0" algn="l">
              <a:lnSpc>
                <a:spcPct val="115000"/>
              </a:lnSpc>
              <a:spcBef>
                <a:spcPts val="0"/>
              </a:spcBef>
              <a:spcAft>
                <a:spcPts val="0"/>
              </a:spcAft>
              <a:buSzPts val="1400"/>
              <a:buAutoNum type="arabicPeriod"/>
            </a:pPr>
            <a:r>
              <a:rPr lang="zh-CN" sz="1600">
                <a:solidFill>
                  <a:schemeClr val="dk1"/>
                </a:solidFill>
              </a:rPr>
              <a:t>华裔学生的学习目的：</a:t>
            </a:r>
            <a:endParaRPr sz="1600">
              <a:solidFill>
                <a:schemeClr val="dk1"/>
              </a:solidFill>
            </a:endParaRPr>
          </a:p>
        </p:txBody>
      </p:sp>
      <p:pic>
        <p:nvPicPr>
          <p:cNvPr id="74" name="Google Shape;74;p2"/>
          <p:cNvPicPr preferRelativeResize="0"/>
          <p:nvPr/>
        </p:nvPicPr>
        <p:blipFill rotWithShape="1">
          <a:blip r:embed="rId3">
            <a:alphaModFix/>
          </a:blip>
          <a:srcRect b="0" l="0" r="0" t="0"/>
          <a:stretch/>
        </p:blipFill>
        <p:spPr>
          <a:xfrm>
            <a:off x="2804322" y="1667616"/>
            <a:ext cx="5477127" cy="3274983"/>
          </a:xfrm>
          <a:prstGeom prst="rect">
            <a:avLst/>
          </a:prstGeom>
          <a:noFill/>
          <a:ln>
            <a:noFill/>
          </a:ln>
        </p:spPr>
      </p:pic>
      <p:sp>
        <p:nvSpPr>
          <p:cNvPr id="75" name="Google Shape;75;p2"/>
          <p:cNvSpPr/>
          <p:nvPr/>
        </p:nvSpPr>
        <p:spPr>
          <a:xfrm>
            <a:off x="2681775" y="1859147"/>
            <a:ext cx="311084" cy="1601709"/>
          </a:xfrm>
          <a:prstGeom prst="leftBrace">
            <a:avLst>
              <a:gd fmla="val 8333" name="adj1"/>
              <a:gd fmla="val 50000" name="adj2"/>
            </a:avLst>
          </a:prstGeom>
          <a:noFill/>
          <a:ln cap="flat" cmpd="sng" w="25400">
            <a:solidFill>
              <a:srgbClr val="0519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6" name="Google Shape;76;p2"/>
          <p:cNvSpPr txBox="1"/>
          <p:nvPr/>
        </p:nvSpPr>
        <p:spPr>
          <a:xfrm>
            <a:off x="564810" y="2317722"/>
            <a:ext cx="2124299"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rgbClr val="0519FE"/>
                </a:solidFill>
                <a:latin typeface="Arial"/>
                <a:ea typeface="Arial"/>
                <a:cs typeface="Arial"/>
                <a:sym typeface="Arial"/>
              </a:rPr>
              <a:t>3 communication modes</a:t>
            </a:r>
            <a:endParaRPr b="0" i="0" sz="1400" u="none" cap="none" strike="noStrike">
              <a:solidFill>
                <a:srgbClr val="0519FE"/>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zh-CN" sz="1400" u="none" cap="none" strike="noStrike">
                <a:solidFill>
                  <a:srgbClr val="0519FE"/>
                </a:solidFill>
                <a:latin typeface="Arial"/>
                <a:ea typeface="Arial"/>
                <a:cs typeface="Arial"/>
                <a:sym typeface="Arial"/>
              </a:rPr>
              <a:t>Interpretive </a:t>
            </a:r>
            <a:endParaRPr/>
          </a:p>
          <a:p>
            <a:pPr indent="-285750" lvl="0" marL="285750" marR="0" rtl="0" algn="l">
              <a:lnSpc>
                <a:spcPct val="100000"/>
              </a:lnSpc>
              <a:spcBef>
                <a:spcPts val="0"/>
              </a:spcBef>
              <a:spcAft>
                <a:spcPts val="0"/>
              </a:spcAft>
              <a:buClr>
                <a:srgbClr val="000000"/>
              </a:buClr>
              <a:buSzPts val="1400"/>
              <a:buFont typeface="Arial"/>
              <a:buChar char="•"/>
            </a:pPr>
            <a:r>
              <a:rPr b="0" i="0" lang="zh-CN" sz="1400" u="none" cap="none" strike="noStrike">
                <a:solidFill>
                  <a:srgbClr val="0519FE"/>
                </a:solidFill>
                <a:latin typeface="Arial"/>
                <a:ea typeface="Arial"/>
                <a:cs typeface="Arial"/>
                <a:sym typeface="Arial"/>
              </a:rPr>
              <a:t>Interpersonal </a:t>
            </a:r>
            <a:endParaRPr/>
          </a:p>
          <a:p>
            <a:pPr indent="-285750" lvl="0" marL="285750" marR="0" rtl="0" algn="l">
              <a:lnSpc>
                <a:spcPct val="100000"/>
              </a:lnSpc>
              <a:spcBef>
                <a:spcPts val="0"/>
              </a:spcBef>
              <a:spcAft>
                <a:spcPts val="0"/>
              </a:spcAft>
              <a:buClr>
                <a:srgbClr val="000000"/>
              </a:buClr>
              <a:buSzPts val="1400"/>
              <a:buFont typeface="Arial"/>
              <a:buChar char="•"/>
            </a:pPr>
            <a:r>
              <a:rPr b="0" i="0" lang="zh-CN" sz="1400" u="none" cap="none" strike="noStrike">
                <a:solidFill>
                  <a:srgbClr val="0519FE"/>
                </a:solidFill>
                <a:latin typeface="Arial"/>
                <a:ea typeface="Arial"/>
                <a:cs typeface="Arial"/>
                <a:sym typeface="Arial"/>
              </a:rPr>
              <a:t>Presentational</a:t>
            </a:r>
            <a:endParaRPr/>
          </a:p>
          <a:p>
            <a:pPr indent="0" lvl="0" marL="0" marR="0" rtl="0" algn="l">
              <a:lnSpc>
                <a:spcPct val="100000"/>
              </a:lnSpc>
              <a:spcBef>
                <a:spcPts val="0"/>
              </a:spcBef>
              <a:spcAft>
                <a:spcPts val="0"/>
              </a:spcAft>
              <a:buNone/>
            </a:pPr>
            <a:r>
              <a:t/>
            </a:r>
            <a:endParaRPr b="0" i="0" sz="1400" u="none" cap="none" strike="noStrike">
              <a:solidFill>
                <a:srgbClr val="0519FE"/>
              </a:solidFill>
              <a:latin typeface="Arial"/>
              <a:ea typeface="Arial"/>
              <a:cs typeface="Arial"/>
              <a:sym typeface="Arial"/>
            </a:endParaRPr>
          </a:p>
          <a:p>
            <a:pPr indent="0" lvl="0" marL="0" marR="0" rtl="0" algn="l">
              <a:lnSpc>
                <a:spcPct val="100000"/>
              </a:lnSpc>
              <a:spcBef>
                <a:spcPts val="0"/>
              </a:spcBef>
              <a:spcAft>
                <a:spcPts val="0"/>
              </a:spcAft>
              <a:buNone/>
            </a:pPr>
            <a:r>
              <a:rPr b="0" i="0" lang="zh-CN" sz="1400" u="none" cap="none" strike="noStrike">
                <a:solidFill>
                  <a:srgbClr val="0519FE"/>
                </a:solidFill>
                <a:latin typeface="Arial"/>
                <a:ea typeface="Arial"/>
                <a:cs typeface="Arial"/>
                <a:sym typeface="Arial"/>
              </a:rPr>
              <a:t>听、说、读、写/打？</a:t>
            </a:r>
            <a:endParaRPr b="0" i="0" sz="1400" u="none" cap="none" strike="noStrike">
              <a:solidFill>
                <a:srgbClr val="0519FE"/>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20"/>
          <p:cNvPicPr preferRelativeResize="0"/>
          <p:nvPr/>
        </p:nvPicPr>
        <p:blipFill rotWithShape="1">
          <a:blip r:embed="rId3">
            <a:alphaModFix/>
          </a:blip>
          <a:srcRect b="0" l="0" r="0" t="0"/>
          <a:stretch/>
        </p:blipFill>
        <p:spPr>
          <a:xfrm>
            <a:off x="1618228" y="691531"/>
            <a:ext cx="5907543" cy="3597244"/>
          </a:xfrm>
          <a:prstGeom prst="rect">
            <a:avLst/>
          </a:prstGeom>
          <a:noFill/>
          <a:ln>
            <a:noFill/>
          </a:ln>
        </p:spPr>
      </p:pic>
      <p:sp>
        <p:nvSpPr>
          <p:cNvPr id="259" name="Google Shape;259;p20"/>
          <p:cNvSpPr txBox="1"/>
          <p:nvPr>
            <p:ph idx="1" type="subTitle"/>
          </p:nvPr>
        </p:nvSpPr>
        <p:spPr>
          <a:xfrm>
            <a:off x="311699" y="61232"/>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(非作业/</a:t>
            </a:r>
            <a:r>
              <a:rPr lang="zh-CN" sz="1600"/>
              <a:t>电打</a:t>
            </a:r>
            <a:r>
              <a:rPr lang="zh-CN" sz="1600"/>
              <a:t>) 真实交际 + 真实语料：和家人互动、</a:t>
            </a:r>
            <a:r>
              <a:rPr lang="zh-CN" sz="1600"/>
              <a:t>情感联结</a:t>
            </a:r>
            <a:endParaRPr sz="1600"/>
          </a:p>
          <a:p>
            <a:pPr indent="0" lvl="0" marL="0" rtl="0" algn="ctr">
              <a:lnSpc>
                <a:spcPct val="100000"/>
              </a:lnSpc>
              <a:spcBef>
                <a:spcPts val="0"/>
              </a:spcBef>
              <a:spcAft>
                <a:spcPts val="0"/>
              </a:spcAft>
              <a:buSzPts val="1900"/>
              <a:buNone/>
            </a:pPr>
            <a:r>
              <a:rPr lang="zh-CN" sz="1600"/>
              <a:t>(</a:t>
            </a:r>
            <a:r>
              <a:rPr lang="zh-CN" sz="1600"/>
              <a:t>华裔</a:t>
            </a:r>
            <a:r>
              <a:rPr lang="zh-CN" sz="1600"/>
              <a:t>父亲“说”</a:t>
            </a:r>
            <a:r>
              <a:rPr lang="zh-CN" sz="1600"/>
              <a:t>不出口的爱都在“字”里</a:t>
            </a:r>
            <a:r>
              <a:rPr lang="zh-CN" sz="1600"/>
              <a:t>)</a:t>
            </a:r>
            <a:endParaRPr sz="1600"/>
          </a:p>
        </p:txBody>
      </p:sp>
      <p:sp>
        <p:nvSpPr>
          <p:cNvPr id="260" name="Google Shape;260;p20"/>
          <p:cNvSpPr/>
          <p:nvPr/>
        </p:nvSpPr>
        <p:spPr>
          <a:xfrm>
            <a:off x="1618228" y="691531"/>
            <a:ext cx="2030663" cy="2574183"/>
          </a:xfrm>
          <a:prstGeom prst="frame">
            <a:avLst>
              <a:gd fmla="val 3093" name="adj1"/>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C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1"/>
          <p:cNvSpPr/>
          <p:nvPr/>
        </p:nvSpPr>
        <p:spPr>
          <a:xfrm>
            <a:off x="3124200" y="0"/>
            <a:ext cx="2894013" cy="514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6" name="Google Shape;266;p21"/>
          <p:cNvSpPr/>
          <p:nvPr/>
        </p:nvSpPr>
        <p:spPr>
          <a:xfrm>
            <a:off x="3270069" y="274320"/>
            <a:ext cx="2894013" cy="514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67" name="Google Shape;267;p21"/>
          <p:cNvPicPr preferRelativeResize="0"/>
          <p:nvPr/>
        </p:nvPicPr>
        <p:blipFill rotWithShape="1">
          <a:blip r:embed="rId3">
            <a:alphaModFix/>
          </a:blip>
          <a:srcRect b="0" l="0" r="0" t="38092"/>
          <a:stretch/>
        </p:blipFill>
        <p:spPr>
          <a:xfrm>
            <a:off x="6473531" y="1327936"/>
            <a:ext cx="2551685" cy="2285628"/>
          </a:xfrm>
          <a:prstGeom prst="rect">
            <a:avLst/>
          </a:prstGeom>
          <a:noFill/>
          <a:ln>
            <a:noFill/>
          </a:ln>
        </p:spPr>
      </p:pic>
      <p:pic>
        <p:nvPicPr>
          <p:cNvPr id="268" name="Google Shape;268;p21"/>
          <p:cNvPicPr preferRelativeResize="0"/>
          <p:nvPr/>
        </p:nvPicPr>
        <p:blipFill rotWithShape="1">
          <a:blip r:embed="rId4">
            <a:alphaModFix/>
          </a:blip>
          <a:srcRect b="0" l="0" r="0" t="10181"/>
          <a:stretch/>
        </p:blipFill>
        <p:spPr>
          <a:xfrm>
            <a:off x="52253" y="847335"/>
            <a:ext cx="2090929" cy="3338756"/>
          </a:xfrm>
          <a:prstGeom prst="rect">
            <a:avLst/>
          </a:prstGeom>
          <a:noFill/>
          <a:ln>
            <a:noFill/>
          </a:ln>
        </p:spPr>
      </p:pic>
      <p:pic>
        <p:nvPicPr>
          <p:cNvPr id="269" name="Google Shape;269;p21"/>
          <p:cNvPicPr preferRelativeResize="0"/>
          <p:nvPr/>
        </p:nvPicPr>
        <p:blipFill rotWithShape="1">
          <a:blip r:embed="rId5">
            <a:alphaModFix/>
          </a:blip>
          <a:srcRect b="0" l="0" r="0" t="10495"/>
          <a:stretch/>
        </p:blipFill>
        <p:spPr>
          <a:xfrm>
            <a:off x="2186085" y="834267"/>
            <a:ext cx="2098274" cy="3338756"/>
          </a:xfrm>
          <a:prstGeom prst="rect">
            <a:avLst/>
          </a:prstGeom>
          <a:noFill/>
          <a:ln>
            <a:noFill/>
          </a:ln>
        </p:spPr>
      </p:pic>
      <p:pic>
        <p:nvPicPr>
          <p:cNvPr id="270" name="Google Shape;270;p21"/>
          <p:cNvPicPr preferRelativeResize="0"/>
          <p:nvPr/>
        </p:nvPicPr>
        <p:blipFill rotWithShape="1">
          <a:blip r:embed="rId6">
            <a:alphaModFix/>
          </a:blip>
          <a:srcRect b="0" l="0" r="0" t="10320"/>
          <a:stretch/>
        </p:blipFill>
        <p:spPr>
          <a:xfrm>
            <a:off x="4330460" y="847334"/>
            <a:ext cx="2098274" cy="3345285"/>
          </a:xfrm>
          <a:prstGeom prst="rect">
            <a:avLst/>
          </a:prstGeom>
          <a:noFill/>
          <a:ln>
            <a:noFill/>
          </a:ln>
        </p:spPr>
      </p:pic>
      <p:sp>
        <p:nvSpPr>
          <p:cNvPr id="271" name="Google Shape;271;p21"/>
          <p:cNvSpPr txBox="1"/>
          <p:nvPr>
            <p:ph idx="1" type="subTitle"/>
          </p:nvPr>
        </p:nvSpPr>
        <p:spPr>
          <a:xfrm>
            <a:off x="456775" y="217034"/>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【小红书/</a:t>
            </a:r>
            <a:r>
              <a:rPr lang="zh-CN" sz="1600"/>
              <a:t>电打</a:t>
            </a:r>
            <a:r>
              <a:rPr lang="zh-CN" sz="1600"/>
              <a:t>】真实交际 + 真实语料：小红书上的语言和文化的冒险之旅 (self-chosen)</a:t>
            </a:r>
            <a:endParaRPr sz="1600"/>
          </a:p>
          <a:p>
            <a:pPr indent="0" lvl="0" marL="0" rtl="0" algn="ctr">
              <a:lnSpc>
                <a:spcPct val="100000"/>
              </a:lnSpc>
              <a:spcBef>
                <a:spcPts val="0"/>
              </a:spcBef>
              <a:spcAft>
                <a:spcPts val="0"/>
              </a:spcAft>
              <a:buSzPts val="1900"/>
              <a:buNone/>
            </a:pPr>
            <a:r>
              <a:rPr lang="zh-CN" sz="1600"/>
              <a:t>社群扩展、文化理解</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2"/>
          <p:cNvPicPr preferRelativeResize="0"/>
          <p:nvPr/>
        </p:nvPicPr>
        <p:blipFill rotWithShape="1">
          <a:blip r:embed="rId3">
            <a:alphaModFix/>
          </a:blip>
          <a:srcRect b="0" l="0" r="0" t="0"/>
          <a:stretch/>
        </p:blipFill>
        <p:spPr>
          <a:xfrm>
            <a:off x="4474767" y="856254"/>
            <a:ext cx="3604369" cy="4294568"/>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722435" y="856254"/>
            <a:ext cx="3627882" cy="4294568"/>
          </a:xfrm>
          <a:prstGeom prst="rect">
            <a:avLst/>
          </a:prstGeom>
          <a:noFill/>
          <a:ln>
            <a:noFill/>
          </a:ln>
        </p:spPr>
      </p:pic>
      <p:sp>
        <p:nvSpPr>
          <p:cNvPr id="278" name="Google Shape;278;p22"/>
          <p:cNvSpPr txBox="1"/>
          <p:nvPr>
            <p:ph idx="1" type="subTitle"/>
          </p:nvPr>
        </p:nvSpPr>
        <p:spPr>
          <a:xfrm>
            <a:off x="458483" y="122190"/>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sz="1600"/>
              <a:t>【Challenge Jeopardy】真实语料和流行文化的分享 (华裔二：练习说故事; narration)</a:t>
            </a:r>
            <a:endParaRPr sz="1600"/>
          </a:p>
          <a:p>
            <a:pPr indent="0" lvl="0" marL="0" rtl="0" algn="ctr">
              <a:lnSpc>
                <a:spcPct val="100000"/>
              </a:lnSpc>
              <a:spcBef>
                <a:spcPts val="0"/>
              </a:spcBef>
              <a:spcAft>
                <a:spcPts val="0"/>
              </a:spcAft>
              <a:buSzPts val="1900"/>
              <a:buNone/>
            </a:pPr>
            <a:r>
              <a:rPr lang="zh-CN" sz="1600"/>
              <a:t>社群建立、文化理解</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3"/>
          <p:cNvSpPr txBox="1"/>
          <p:nvPr>
            <p:ph idx="1" type="subTitle"/>
          </p:nvPr>
        </p:nvSpPr>
        <p:spPr>
          <a:xfrm>
            <a:off x="294282" y="108160"/>
            <a:ext cx="8520600" cy="64927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b="1" lang="zh-CN" sz="1800">
                <a:latin typeface="Calibri"/>
                <a:ea typeface="Calibri"/>
                <a:cs typeface="Calibri"/>
                <a:sym typeface="Calibri"/>
              </a:rPr>
              <a:t>Typing-based Summative Assessment Tasks【Create Your Unique Book】 (华裔一)</a:t>
            </a:r>
            <a:endParaRPr b="1" sz="1800">
              <a:latin typeface="Calibri"/>
              <a:ea typeface="Calibri"/>
              <a:cs typeface="Calibri"/>
              <a:sym typeface="Calibri"/>
            </a:endParaRPr>
          </a:p>
          <a:p>
            <a:pPr indent="0" lvl="0" marL="0" rtl="0" algn="ctr">
              <a:lnSpc>
                <a:spcPct val="100000"/>
              </a:lnSpc>
              <a:spcBef>
                <a:spcPts val="0"/>
              </a:spcBef>
              <a:spcAft>
                <a:spcPts val="0"/>
              </a:spcAft>
              <a:buSzPts val="1900"/>
              <a:buNone/>
            </a:pPr>
            <a:r>
              <a:rPr b="1" lang="zh-CN" sz="1800">
                <a:latin typeface="Calibri"/>
                <a:ea typeface="Calibri"/>
                <a:cs typeface="Calibri"/>
                <a:sym typeface="Calibri"/>
              </a:rPr>
              <a:t>其他学生的反馈：社群建立、扩展知识、刺激思考与讨论、扩展词汇、</a:t>
            </a:r>
            <a:endParaRPr b="1" sz="1800">
              <a:latin typeface="Calibri"/>
              <a:ea typeface="Calibri"/>
              <a:cs typeface="Calibri"/>
              <a:sym typeface="Calibri"/>
            </a:endParaRPr>
          </a:p>
        </p:txBody>
      </p:sp>
      <p:pic>
        <p:nvPicPr>
          <p:cNvPr id="284" name="Google Shape;284;p23"/>
          <p:cNvPicPr preferRelativeResize="0"/>
          <p:nvPr/>
        </p:nvPicPr>
        <p:blipFill rotWithShape="1">
          <a:blip r:embed="rId3">
            <a:alphaModFix/>
          </a:blip>
          <a:srcRect b="9566" l="4569" r="6431" t="0"/>
          <a:stretch/>
        </p:blipFill>
        <p:spPr>
          <a:xfrm>
            <a:off x="3596268" y="853732"/>
            <a:ext cx="5436699" cy="3666097"/>
          </a:xfrm>
          <a:prstGeom prst="rect">
            <a:avLst/>
          </a:prstGeom>
          <a:noFill/>
          <a:ln>
            <a:noFill/>
          </a:ln>
        </p:spPr>
      </p:pic>
      <p:pic>
        <p:nvPicPr>
          <p:cNvPr id="285" name="Google Shape;285;p23"/>
          <p:cNvPicPr preferRelativeResize="0"/>
          <p:nvPr/>
        </p:nvPicPr>
        <p:blipFill rotWithShape="1">
          <a:blip r:embed="rId4">
            <a:alphaModFix/>
          </a:blip>
          <a:srcRect b="0" l="0" r="0" t="0"/>
          <a:stretch/>
        </p:blipFill>
        <p:spPr>
          <a:xfrm>
            <a:off x="102411" y="905488"/>
            <a:ext cx="3354892" cy="2735960"/>
          </a:xfrm>
          <a:prstGeom prst="rect">
            <a:avLst/>
          </a:prstGeom>
          <a:noFill/>
          <a:ln>
            <a:noFill/>
          </a:ln>
        </p:spPr>
      </p:pic>
      <p:sp>
        <p:nvSpPr>
          <p:cNvPr id="286" name="Google Shape;286;p23"/>
          <p:cNvSpPr/>
          <p:nvPr/>
        </p:nvSpPr>
        <p:spPr>
          <a:xfrm>
            <a:off x="3727351" y="3369855"/>
            <a:ext cx="313500" cy="304800"/>
          </a:xfrm>
          <a:prstGeom prst="donut">
            <a:avLst>
              <a:gd fmla="val 7857" name="adj"/>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87" name="Google Shape;287;p23"/>
          <p:cNvSpPr/>
          <p:nvPr/>
        </p:nvSpPr>
        <p:spPr>
          <a:xfrm>
            <a:off x="3736060" y="3706400"/>
            <a:ext cx="313500" cy="304800"/>
          </a:xfrm>
          <a:prstGeom prst="donut">
            <a:avLst>
              <a:gd fmla="val 7857" name="adj"/>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88" name="Google Shape;288;p23"/>
          <p:cNvSpPr/>
          <p:nvPr/>
        </p:nvSpPr>
        <p:spPr>
          <a:xfrm>
            <a:off x="4149715" y="2810744"/>
            <a:ext cx="313500" cy="304800"/>
          </a:xfrm>
          <a:prstGeom prst="donut">
            <a:avLst>
              <a:gd fmla="val 7857" name="adj"/>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289" name="Google Shape;289;p23"/>
          <p:cNvPicPr preferRelativeResize="0"/>
          <p:nvPr/>
        </p:nvPicPr>
        <p:blipFill rotWithShape="1">
          <a:blip r:embed="rId5">
            <a:alphaModFix/>
          </a:blip>
          <a:srcRect b="0" l="0" r="0" t="0"/>
          <a:stretch/>
        </p:blipFill>
        <p:spPr>
          <a:xfrm>
            <a:off x="609316" y="3874161"/>
            <a:ext cx="7791118" cy="1228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4"/>
          <p:cNvSpPr txBox="1"/>
          <p:nvPr>
            <p:ph idx="1" type="subTitle"/>
          </p:nvPr>
        </p:nvSpPr>
        <p:spPr>
          <a:xfrm>
            <a:off x="546832" y="198089"/>
            <a:ext cx="8520600" cy="311134"/>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a:t>学生反馈</a:t>
            </a:r>
            <a:endParaRPr/>
          </a:p>
        </p:txBody>
      </p:sp>
      <p:pic>
        <p:nvPicPr>
          <p:cNvPr id="295" name="Google Shape;295;p24"/>
          <p:cNvPicPr preferRelativeResize="0"/>
          <p:nvPr/>
        </p:nvPicPr>
        <p:blipFill rotWithShape="1">
          <a:blip r:embed="rId3">
            <a:alphaModFix/>
          </a:blip>
          <a:srcRect b="0" l="0" r="0" t="3123"/>
          <a:stretch/>
        </p:blipFill>
        <p:spPr>
          <a:xfrm>
            <a:off x="134902" y="712156"/>
            <a:ext cx="7334601" cy="1325650"/>
          </a:xfrm>
          <a:prstGeom prst="rect">
            <a:avLst/>
          </a:prstGeom>
          <a:noFill/>
          <a:ln>
            <a:noFill/>
          </a:ln>
        </p:spPr>
      </p:pic>
      <p:pic>
        <p:nvPicPr>
          <p:cNvPr id="296" name="Google Shape;296;p24"/>
          <p:cNvPicPr preferRelativeResize="0"/>
          <p:nvPr/>
        </p:nvPicPr>
        <p:blipFill rotWithShape="1">
          <a:blip r:embed="rId4">
            <a:alphaModFix/>
          </a:blip>
          <a:srcRect b="0" l="0" r="0" t="0"/>
          <a:stretch/>
        </p:blipFill>
        <p:spPr>
          <a:xfrm>
            <a:off x="1287060" y="1507611"/>
            <a:ext cx="6765611" cy="22719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97" name="Google Shape;297;p24"/>
          <p:cNvPicPr preferRelativeResize="0"/>
          <p:nvPr/>
        </p:nvPicPr>
        <p:blipFill rotWithShape="1">
          <a:blip r:embed="rId5">
            <a:alphaModFix/>
          </a:blip>
          <a:srcRect b="0" l="0" r="0" t="0"/>
          <a:stretch/>
        </p:blipFill>
        <p:spPr>
          <a:xfrm>
            <a:off x="3038067" y="2037806"/>
            <a:ext cx="5861764" cy="2749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5"/>
          <p:cNvSpPr txBox="1"/>
          <p:nvPr>
            <p:ph idx="2" type="subTitle"/>
          </p:nvPr>
        </p:nvSpPr>
        <p:spPr>
          <a:xfrm>
            <a:off x="233776" y="505094"/>
            <a:ext cx="8520599" cy="38840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Trebuchet MS"/>
              <a:buNone/>
            </a:pPr>
            <a:r>
              <a:rPr b="1" lang="zh-CN" sz="1300">
                <a:solidFill>
                  <a:schemeClr val="dk1"/>
                </a:solidFill>
                <a:latin typeface="Calibri"/>
                <a:ea typeface="Calibri"/>
                <a:cs typeface="Calibri"/>
                <a:sym typeface="Calibri"/>
              </a:rPr>
              <a:t>1.【语言】 书面的表达能力 (language output)</a:t>
            </a:r>
            <a:endParaRPr/>
          </a:p>
          <a:p>
            <a:pPr indent="-285750" lvl="1" marL="285750" rtl="0" algn="l">
              <a:lnSpc>
                <a:spcPct val="100000"/>
              </a:lnSpc>
              <a:spcBef>
                <a:spcPts val="0"/>
              </a:spcBef>
              <a:spcAft>
                <a:spcPts val="0"/>
              </a:spcAft>
              <a:buSzPts val="1400"/>
              <a:buFont typeface="Arial"/>
              <a:buChar char="•"/>
            </a:pPr>
            <a:r>
              <a:rPr lang="zh-CN" sz="1300">
                <a:solidFill>
                  <a:schemeClr val="dk1"/>
                </a:solidFill>
              </a:rPr>
              <a:t>提高书面表达的广度、深度、复杂度</a:t>
            </a:r>
            <a:endParaRPr sz="1300">
              <a:solidFill>
                <a:schemeClr val="dk1"/>
              </a:solidFill>
            </a:endParaRPr>
          </a:p>
          <a:p>
            <a:pPr indent="0" lvl="0" marL="0" rtl="0" algn="l">
              <a:lnSpc>
                <a:spcPct val="100000"/>
              </a:lnSpc>
              <a:spcBef>
                <a:spcPts val="0"/>
              </a:spcBef>
              <a:spcAft>
                <a:spcPts val="0"/>
              </a:spcAft>
              <a:buClr>
                <a:srgbClr val="000000"/>
              </a:buClr>
              <a:buSzPts val="1400"/>
              <a:buFont typeface="Trebuchet MS"/>
              <a:buNone/>
            </a:pPr>
            <a:r>
              <a:rPr lang="zh-CN" sz="1300">
                <a:solidFill>
                  <a:schemeClr val="dk1"/>
                </a:solidFill>
              </a:rPr>
              <a:t>Note: 提高口语发音的准确度 (家里说方言的华裔学生、父母来自台湾的华裔学生)</a:t>
            </a:r>
            <a:endParaRPr/>
          </a:p>
          <a:p>
            <a:pPr indent="0" lvl="0" marL="0" rtl="0" algn="l">
              <a:lnSpc>
                <a:spcPct val="100000"/>
              </a:lnSpc>
              <a:spcBef>
                <a:spcPts val="0"/>
              </a:spcBef>
              <a:spcAft>
                <a:spcPts val="0"/>
              </a:spcAft>
              <a:buClr>
                <a:srgbClr val="000000"/>
              </a:buClr>
              <a:buSzPts val="1400"/>
              <a:buFont typeface="Trebuchet MS"/>
              <a:buNone/>
            </a:pPr>
            <a:r>
              <a:t/>
            </a:r>
            <a:endParaRPr sz="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Trebuchet MS"/>
              <a:buNone/>
            </a:pPr>
            <a:r>
              <a:rPr b="1" lang="zh-CN" sz="1300">
                <a:solidFill>
                  <a:schemeClr val="dk1"/>
                </a:solidFill>
                <a:latin typeface="Calibri"/>
                <a:ea typeface="Calibri"/>
                <a:cs typeface="Calibri"/>
                <a:sym typeface="Calibri"/>
              </a:rPr>
              <a:t>2. 【语言】阅读(真实语料)的能力(language input)</a:t>
            </a:r>
            <a:endParaRPr/>
          </a:p>
          <a:p>
            <a:pPr indent="-285750" lvl="3" marL="285750" rtl="0" algn="l">
              <a:lnSpc>
                <a:spcPct val="100000"/>
              </a:lnSpc>
              <a:spcBef>
                <a:spcPts val="0"/>
              </a:spcBef>
              <a:spcAft>
                <a:spcPts val="0"/>
              </a:spcAft>
              <a:buSzPts val="1400"/>
              <a:buFont typeface="Arial"/>
              <a:buChar char="•"/>
            </a:pPr>
            <a:r>
              <a:rPr lang="zh-CN" sz="1300">
                <a:solidFill>
                  <a:schemeClr val="dk1"/>
                </a:solidFill>
              </a:rPr>
              <a:t>加强音、义、形的连结；提高认字能力</a:t>
            </a:r>
            <a:endParaRPr sz="1300">
              <a:solidFill>
                <a:schemeClr val="dk1"/>
              </a:solidFill>
            </a:endParaRPr>
          </a:p>
          <a:p>
            <a:pPr indent="-285750" lvl="3" marL="285750" rtl="0" algn="l">
              <a:lnSpc>
                <a:spcPct val="100000"/>
              </a:lnSpc>
              <a:spcBef>
                <a:spcPts val="0"/>
              </a:spcBef>
              <a:spcAft>
                <a:spcPts val="0"/>
              </a:spcAft>
              <a:buSzPts val="1400"/>
              <a:buFont typeface="Arial"/>
              <a:buChar char="•"/>
            </a:pPr>
            <a:r>
              <a:rPr lang="zh-CN" sz="1300">
                <a:solidFill>
                  <a:schemeClr val="dk1"/>
                </a:solidFill>
              </a:rPr>
              <a:t>扩大学生的词汇量 (增加认字的机会、使用更多元的词汇)</a:t>
            </a:r>
            <a:endParaRPr sz="1300">
              <a:solidFill>
                <a:schemeClr val="dk1"/>
              </a:solidFill>
              <a:latin typeface="Calibri"/>
              <a:ea typeface="Calibri"/>
              <a:cs typeface="Calibri"/>
              <a:sym typeface="Calibri"/>
            </a:endParaRPr>
          </a:p>
          <a:p>
            <a:pPr indent="-254000" lvl="0" marL="342900" rtl="0" algn="l">
              <a:lnSpc>
                <a:spcPct val="100000"/>
              </a:lnSpc>
              <a:spcBef>
                <a:spcPts val="0"/>
              </a:spcBef>
              <a:spcAft>
                <a:spcPts val="0"/>
              </a:spcAft>
              <a:buSzPts val="1400"/>
              <a:buNone/>
            </a:pPr>
            <a:r>
              <a:t/>
            </a:r>
            <a:endParaRPr sz="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Trebuchet MS"/>
              <a:buNone/>
            </a:pPr>
            <a:r>
              <a:rPr b="1" lang="zh-CN" sz="1300">
                <a:solidFill>
                  <a:schemeClr val="dk1"/>
                </a:solidFill>
                <a:latin typeface="Calibri"/>
                <a:ea typeface="Calibri"/>
                <a:cs typeface="Calibri"/>
                <a:sym typeface="Calibri"/>
              </a:rPr>
              <a:t>3. 文化理解(cultural competency)</a:t>
            </a:r>
            <a:endParaRPr/>
          </a:p>
          <a:p>
            <a:pPr indent="-285750" lvl="0" marL="285750" rtl="0" algn="l">
              <a:lnSpc>
                <a:spcPct val="100000"/>
              </a:lnSpc>
              <a:spcBef>
                <a:spcPts val="0"/>
              </a:spcBef>
              <a:spcAft>
                <a:spcPts val="0"/>
              </a:spcAft>
              <a:buSzPts val="1400"/>
              <a:buFont typeface="Arial"/>
              <a:buChar char="•"/>
            </a:pPr>
            <a:r>
              <a:rPr lang="zh-CN" sz="1300">
                <a:solidFill>
                  <a:schemeClr val="dk1"/>
                </a:solidFill>
                <a:latin typeface="Calibri"/>
                <a:ea typeface="Calibri"/>
                <a:cs typeface="Calibri"/>
                <a:sym typeface="Calibri"/>
              </a:rPr>
              <a:t>华人文化的多样性；跨文化理解、交际能力</a:t>
            </a:r>
            <a:endParaRPr sz="13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Trebuchet MS"/>
              <a:buNone/>
            </a:pPr>
            <a:r>
              <a:t/>
            </a:r>
            <a:endParaRPr sz="800">
              <a:solidFill>
                <a:schemeClr val="dk1"/>
              </a:solidFill>
              <a:latin typeface="Calibri"/>
              <a:ea typeface="Calibri"/>
              <a:cs typeface="Calibri"/>
              <a:sym typeface="Calibri"/>
            </a:endParaRPr>
          </a:p>
          <a:p>
            <a:pPr indent="-182563" lvl="0" marL="182563" rtl="0" algn="l">
              <a:lnSpc>
                <a:spcPct val="100000"/>
              </a:lnSpc>
              <a:spcBef>
                <a:spcPts val="0"/>
              </a:spcBef>
              <a:spcAft>
                <a:spcPts val="0"/>
              </a:spcAft>
              <a:buSzPts val="1400"/>
              <a:buNone/>
            </a:pPr>
            <a:r>
              <a:rPr b="1" lang="zh-CN" sz="1300">
                <a:solidFill>
                  <a:schemeClr val="dk1"/>
                </a:solidFill>
                <a:latin typeface="Calibri"/>
                <a:ea typeface="Calibri"/>
                <a:cs typeface="Calibri"/>
                <a:sym typeface="Calibri"/>
              </a:rPr>
              <a:t>4. 社群认同与连结 (community, connection &amp; identity) </a:t>
            </a:r>
            <a:endParaRPr b="1" sz="1300">
              <a:solidFill>
                <a:schemeClr val="dk1"/>
              </a:solidFill>
              <a:latin typeface="Calibri"/>
              <a:ea typeface="Calibri"/>
              <a:cs typeface="Calibri"/>
              <a:sym typeface="Calibri"/>
            </a:endParaRPr>
          </a:p>
          <a:p>
            <a:pPr indent="-285750" lvl="0" marL="285750" rtl="0" algn="l">
              <a:lnSpc>
                <a:spcPct val="100000"/>
              </a:lnSpc>
              <a:spcBef>
                <a:spcPts val="0"/>
              </a:spcBef>
              <a:spcAft>
                <a:spcPts val="0"/>
              </a:spcAft>
              <a:buSzPts val="1400"/>
              <a:buFont typeface="Arial"/>
              <a:buChar char="•"/>
            </a:pPr>
            <a:r>
              <a:rPr lang="zh-CN" sz="1300">
                <a:solidFill>
                  <a:schemeClr val="dk1"/>
                </a:solidFill>
                <a:latin typeface="Calibri"/>
                <a:ea typeface="Calibri"/>
                <a:cs typeface="Calibri"/>
                <a:sym typeface="Calibri"/>
              </a:rPr>
              <a:t>与家人的情感交流、班级社群、华人网络社区、交际能力</a:t>
            </a:r>
            <a:endParaRPr sz="1300">
              <a:solidFill>
                <a:schemeClr val="dk1"/>
              </a:solidFill>
              <a:latin typeface="Calibri"/>
              <a:ea typeface="Calibri"/>
              <a:cs typeface="Calibri"/>
              <a:sym typeface="Calibri"/>
            </a:endParaRPr>
          </a:p>
          <a:p>
            <a:pPr indent="-182563" lvl="0" marL="182563" rtl="0" algn="l">
              <a:lnSpc>
                <a:spcPct val="100000"/>
              </a:lnSpc>
              <a:spcBef>
                <a:spcPts val="0"/>
              </a:spcBef>
              <a:spcAft>
                <a:spcPts val="0"/>
              </a:spcAft>
              <a:buSzPts val="1400"/>
              <a:buNone/>
            </a:pPr>
            <a:r>
              <a:t/>
            </a:r>
            <a:endParaRPr sz="800">
              <a:solidFill>
                <a:schemeClr val="dk1"/>
              </a:solidFill>
              <a:latin typeface="Calibri"/>
              <a:ea typeface="Calibri"/>
              <a:cs typeface="Calibri"/>
              <a:sym typeface="Calibri"/>
            </a:endParaRPr>
          </a:p>
          <a:p>
            <a:pPr indent="-182563" lvl="0" marL="182563" rtl="0" algn="l">
              <a:lnSpc>
                <a:spcPct val="100000"/>
              </a:lnSpc>
              <a:spcBef>
                <a:spcPts val="0"/>
              </a:spcBef>
              <a:spcAft>
                <a:spcPts val="0"/>
              </a:spcAft>
              <a:buSzPts val="1400"/>
              <a:buNone/>
            </a:pPr>
            <a:r>
              <a:rPr b="1" lang="zh-CN" sz="1300">
                <a:solidFill>
                  <a:schemeClr val="dk1"/>
                </a:solidFill>
                <a:latin typeface="Calibri"/>
                <a:ea typeface="Calibri"/>
                <a:cs typeface="Calibri"/>
                <a:sym typeface="Calibri"/>
              </a:rPr>
              <a:t>5. </a:t>
            </a:r>
            <a:r>
              <a:rPr b="1" lang="zh-CN" sz="1300">
                <a:latin typeface="Calibri"/>
                <a:ea typeface="Calibri"/>
                <a:cs typeface="Calibri"/>
                <a:sym typeface="Calibri"/>
              </a:rPr>
              <a:t>华裔学生的多元性、差异性和包容性 (EDI)</a:t>
            </a:r>
            <a:endParaRPr/>
          </a:p>
          <a:p>
            <a:pPr indent="-285750" lvl="0" marL="285750" rtl="0" algn="l">
              <a:lnSpc>
                <a:spcPct val="100000"/>
              </a:lnSpc>
              <a:spcBef>
                <a:spcPts val="0"/>
              </a:spcBef>
              <a:spcAft>
                <a:spcPts val="0"/>
              </a:spcAft>
              <a:buSzPts val="1400"/>
              <a:buFont typeface="Arial"/>
              <a:buChar char="•"/>
            </a:pPr>
            <a:r>
              <a:rPr lang="zh-CN" sz="1300">
                <a:latin typeface="Calibri"/>
                <a:ea typeface="Calibri"/>
                <a:cs typeface="Calibri"/>
                <a:sym typeface="Calibri"/>
              </a:rPr>
              <a:t>起点不同，终点接近</a:t>
            </a:r>
            <a:endParaRPr sz="1300">
              <a:latin typeface="Calibri"/>
              <a:ea typeface="Calibri"/>
              <a:cs typeface="Calibri"/>
              <a:sym typeface="Calibri"/>
            </a:endParaRPr>
          </a:p>
          <a:p>
            <a:pPr indent="-182563" lvl="0" marL="182563" rtl="0" algn="l">
              <a:lnSpc>
                <a:spcPct val="100000"/>
              </a:lnSpc>
              <a:spcBef>
                <a:spcPts val="0"/>
              </a:spcBef>
              <a:spcAft>
                <a:spcPts val="0"/>
              </a:spcAft>
              <a:buSzPts val="1400"/>
              <a:buNone/>
            </a:pPr>
            <a:r>
              <a:t/>
            </a:r>
            <a:endParaRPr sz="800">
              <a:latin typeface="Calibri"/>
              <a:ea typeface="Calibri"/>
              <a:cs typeface="Calibri"/>
              <a:sym typeface="Calibri"/>
            </a:endParaRPr>
          </a:p>
          <a:p>
            <a:pPr indent="-182563" lvl="0" marL="182563" rtl="0" algn="l">
              <a:lnSpc>
                <a:spcPct val="100000"/>
              </a:lnSpc>
              <a:spcBef>
                <a:spcPts val="0"/>
              </a:spcBef>
              <a:spcAft>
                <a:spcPts val="0"/>
              </a:spcAft>
              <a:buSzPts val="1400"/>
              <a:buNone/>
            </a:pPr>
            <a:r>
              <a:rPr b="1" lang="zh-CN" sz="1300">
                <a:latin typeface="Calibri"/>
                <a:ea typeface="Calibri"/>
                <a:cs typeface="Calibri"/>
                <a:sym typeface="Calibri"/>
              </a:rPr>
              <a:t>6. </a:t>
            </a:r>
            <a:r>
              <a:rPr b="1" lang="zh-CN" sz="1300">
                <a:solidFill>
                  <a:schemeClr val="dk1"/>
                </a:solidFill>
                <a:latin typeface="Calibri"/>
                <a:ea typeface="Calibri"/>
                <a:cs typeface="Calibri"/>
                <a:sym typeface="Calibri"/>
              </a:rPr>
              <a:t>学习兴趣与动机 (motivation)</a:t>
            </a:r>
            <a:endParaRPr b="1" sz="1300">
              <a:latin typeface="Calibri"/>
              <a:ea typeface="Calibri"/>
              <a:cs typeface="Calibri"/>
              <a:sym typeface="Calibri"/>
            </a:endParaRPr>
          </a:p>
          <a:p>
            <a:pPr indent="-182563" lvl="0" marL="182563" rtl="0" algn="l">
              <a:lnSpc>
                <a:spcPct val="100000"/>
              </a:lnSpc>
              <a:spcBef>
                <a:spcPts val="0"/>
              </a:spcBef>
              <a:spcAft>
                <a:spcPts val="0"/>
              </a:spcAft>
              <a:buSzPts val="1400"/>
              <a:buNone/>
            </a:pPr>
            <a:r>
              <a:t/>
            </a:r>
            <a:endParaRPr sz="800">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Trebuchet MS"/>
              <a:buNone/>
            </a:pPr>
            <a:r>
              <a:rPr b="1" lang="zh-CN" sz="1300">
                <a:latin typeface="Calibri"/>
                <a:ea typeface="Calibri"/>
                <a:cs typeface="Calibri"/>
                <a:sym typeface="Calibri"/>
              </a:rPr>
              <a:t>7. 学生注册人数</a:t>
            </a:r>
            <a:endParaRPr b="1" sz="1300">
              <a:latin typeface="Calibri"/>
              <a:ea typeface="Calibri"/>
              <a:cs typeface="Calibri"/>
              <a:sym typeface="Calibri"/>
            </a:endParaRPr>
          </a:p>
          <a:p>
            <a:pPr indent="-285750" lvl="0" marL="285750" rtl="0" algn="l">
              <a:lnSpc>
                <a:spcPct val="100000"/>
              </a:lnSpc>
              <a:spcBef>
                <a:spcPts val="0"/>
              </a:spcBef>
              <a:spcAft>
                <a:spcPts val="0"/>
              </a:spcAft>
              <a:buSzPts val="1400"/>
              <a:buFont typeface="Arial"/>
              <a:buChar char="•"/>
            </a:pPr>
            <a:r>
              <a:rPr lang="zh-CN" sz="1300">
                <a:latin typeface="Calibri"/>
                <a:ea typeface="Calibri"/>
                <a:cs typeface="Calibri"/>
                <a:sym typeface="Calibri"/>
              </a:rPr>
              <a:t>入门门槛降低、降低学习焦虑、缩短学习曲线、加速学习</a:t>
            </a:r>
            <a:endParaRPr sz="1300">
              <a:solidFill>
                <a:schemeClr val="dk1"/>
              </a:solidFill>
              <a:latin typeface="Calibri"/>
              <a:ea typeface="Calibri"/>
              <a:cs typeface="Calibri"/>
              <a:sym typeface="Calibri"/>
            </a:endParaRPr>
          </a:p>
        </p:txBody>
      </p:sp>
      <p:sp>
        <p:nvSpPr>
          <p:cNvPr id="303" name="Google Shape;303;p25"/>
          <p:cNvSpPr txBox="1"/>
          <p:nvPr>
            <p:ph type="title"/>
          </p:nvPr>
        </p:nvSpPr>
        <p:spPr>
          <a:xfrm>
            <a:off x="311700" y="112211"/>
            <a:ext cx="8520600" cy="40159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zh-CN" sz="1800">
                <a:solidFill>
                  <a:schemeClr val="dk1"/>
                </a:solidFill>
              </a:rPr>
              <a:t>“电写为主、手写为辅”的好处与机会：</a:t>
            </a:r>
            <a:endParaRPr sz="1800">
              <a:solidFill>
                <a:schemeClr val="dk1"/>
              </a:solidFill>
            </a:endParaRPr>
          </a:p>
        </p:txBody>
      </p:sp>
      <p:sp>
        <p:nvSpPr>
          <p:cNvPr id="304" name="Google Shape;304;p25"/>
          <p:cNvSpPr txBox="1"/>
          <p:nvPr/>
        </p:nvSpPr>
        <p:spPr>
          <a:xfrm>
            <a:off x="5029200" y="1260900"/>
            <a:ext cx="4088700" cy="738900"/>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chemeClr val="lt1"/>
                </a:solidFill>
                <a:latin typeface="Arial"/>
                <a:ea typeface="Arial"/>
                <a:cs typeface="Arial"/>
                <a:sym typeface="Arial"/>
              </a:rPr>
              <a:t>* 挑战🡪机会</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zh-CN" sz="1400" u="none" cap="none" strike="noStrike">
                <a:solidFill>
                  <a:schemeClr val="lt1"/>
                </a:solidFill>
                <a:latin typeface="Arial"/>
                <a:ea typeface="Arial"/>
                <a:cs typeface="Arial"/>
                <a:sym typeface="Arial"/>
              </a:rPr>
              <a:t>教师对汉字教学的重新认识与学习</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zh-CN" sz="1400" u="none" cap="none" strike="noStrike">
                <a:solidFill>
                  <a:schemeClr val="lt1"/>
                </a:solidFill>
                <a:latin typeface="Arial"/>
                <a:ea typeface="Arial"/>
                <a:cs typeface="Arial"/>
                <a:sym typeface="Arial"/>
              </a:rPr>
              <a:t>上下年级对学生的要求、教学方式的改动与衔接</a:t>
            </a:r>
            <a:endParaRPr b="0" i="0" sz="1400" u="none" cap="none" strike="noStrike">
              <a:solidFill>
                <a:schemeClr val="lt1"/>
              </a:solidFill>
              <a:latin typeface="Arial"/>
              <a:ea typeface="Arial"/>
              <a:cs typeface="Arial"/>
              <a:sym typeface="Arial"/>
            </a:endParaRPr>
          </a:p>
        </p:txBody>
      </p:sp>
      <p:pic>
        <p:nvPicPr>
          <p:cNvPr id="305" name="Google Shape;305;p25"/>
          <p:cNvPicPr preferRelativeResize="0"/>
          <p:nvPr/>
        </p:nvPicPr>
        <p:blipFill rotWithShape="1">
          <a:blip r:embed="rId3">
            <a:alphaModFix/>
          </a:blip>
          <a:srcRect b="0" l="0" r="0" t="0"/>
          <a:stretch/>
        </p:blipFill>
        <p:spPr>
          <a:xfrm>
            <a:off x="5727941" y="2127890"/>
            <a:ext cx="3208184" cy="22142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8" st="1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19" st="1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xEl>
                                              <p:pRg end="20" st="2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6"/>
          <p:cNvSpPr txBox="1"/>
          <p:nvPr>
            <p:ph type="title"/>
          </p:nvPr>
        </p:nvSpPr>
        <p:spPr>
          <a:xfrm>
            <a:off x="429158" y="518474"/>
            <a:ext cx="8153184" cy="192599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zh-CN" sz="3200"/>
              <a:t>欢迎老师们一起讨论、交流!</a:t>
            </a:r>
            <a:endParaRPr sz="3200"/>
          </a:p>
        </p:txBody>
      </p:sp>
      <p:sp>
        <p:nvSpPr>
          <p:cNvPr id="311" name="Google Shape;311;p26"/>
          <p:cNvSpPr txBox="1"/>
          <p:nvPr>
            <p:ph idx="1" type="subTitle"/>
          </p:nvPr>
        </p:nvSpPr>
        <p:spPr>
          <a:xfrm>
            <a:off x="1029655" y="1826950"/>
            <a:ext cx="6541176" cy="123504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zh-CN" sz="2400">
                <a:latin typeface="Calibri"/>
                <a:ea typeface="Calibri"/>
                <a:cs typeface="Calibri"/>
                <a:sym typeface="Calibri"/>
              </a:rPr>
              <a:t>王祥寧</a:t>
            </a:r>
            <a:endParaRPr sz="2400">
              <a:latin typeface="Calibri"/>
              <a:ea typeface="Calibri"/>
              <a:cs typeface="Calibri"/>
              <a:sym typeface="Calibri"/>
            </a:endParaRPr>
          </a:p>
          <a:p>
            <a:pPr indent="0" lvl="0" marL="0" rtl="0" algn="ctr">
              <a:lnSpc>
                <a:spcPct val="100000"/>
              </a:lnSpc>
              <a:spcBef>
                <a:spcPts val="0"/>
              </a:spcBef>
              <a:spcAft>
                <a:spcPts val="0"/>
              </a:spcAft>
              <a:buSzPts val="1400"/>
              <a:buNone/>
            </a:pPr>
            <a:r>
              <a:rPr lang="zh-CN" sz="2400" u="sng">
                <a:solidFill>
                  <a:schemeClr val="hlink"/>
                </a:solidFill>
                <a:latin typeface="Calibri"/>
                <a:ea typeface="Calibri"/>
                <a:cs typeface="Calibri"/>
                <a:sym typeface="Calibri"/>
                <a:hlinkClick r:id="rId3"/>
              </a:rPr>
              <a:t>sunnie.wang@ubc.ca</a:t>
            </a:r>
            <a:r>
              <a:rPr lang="zh-CN" sz="2400">
                <a:latin typeface="Calibri"/>
                <a:ea typeface="Calibri"/>
                <a:cs typeface="Calibri"/>
                <a:sym typeface="Calibri"/>
              </a:rPr>
              <a:t> </a:t>
            </a:r>
            <a:endParaRPr/>
          </a:p>
          <a:p>
            <a:pPr indent="0" lvl="0" marL="0" rtl="0" algn="ctr">
              <a:lnSpc>
                <a:spcPct val="100000"/>
              </a:lnSpc>
              <a:spcBef>
                <a:spcPts val="0"/>
              </a:spcBef>
              <a:spcAft>
                <a:spcPts val="0"/>
              </a:spcAft>
              <a:buSzPts val="1400"/>
              <a:buNone/>
            </a:pPr>
            <a:r>
              <a:rPr lang="zh-CN" sz="2400">
                <a:latin typeface="Calibri"/>
                <a:ea typeface="Calibri"/>
                <a:cs typeface="Calibri"/>
                <a:sym typeface="Calibri"/>
              </a:rPr>
              <a:t>University of British Columbia</a:t>
            </a:r>
            <a:endParaRPr/>
          </a:p>
          <a:p>
            <a:pPr indent="0" lvl="0" marL="0" rtl="0" algn="ctr">
              <a:lnSpc>
                <a:spcPct val="100000"/>
              </a:lnSpc>
              <a:spcBef>
                <a:spcPts val="0"/>
              </a:spcBef>
              <a:spcAft>
                <a:spcPts val="0"/>
              </a:spcAft>
              <a:buSzPts val="1400"/>
              <a:buNone/>
            </a:pPr>
            <a:r>
              <a:t/>
            </a:r>
            <a:endParaRPr sz="2400">
              <a:latin typeface="Calibri"/>
              <a:ea typeface="Calibri"/>
              <a:cs typeface="Calibri"/>
              <a:sym typeface="Calibri"/>
            </a:endParaRPr>
          </a:p>
        </p:txBody>
      </p:sp>
      <p:sp>
        <p:nvSpPr>
          <p:cNvPr id="312" name="Google Shape;312;p26"/>
          <p:cNvSpPr txBox="1"/>
          <p:nvPr/>
        </p:nvSpPr>
        <p:spPr>
          <a:xfrm>
            <a:off x="3724840" y="4069319"/>
            <a:ext cx="52790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zh-CN" sz="1400" u="none" cap="none" strike="noStrike">
                <a:solidFill>
                  <a:schemeClr val="lt1"/>
                </a:solidFill>
                <a:latin typeface="Arial"/>
                <a:ea typeface="Arial"/>
                <a:cs typeface="Arial"/>
                <a:sym typeface="Arial"/>
              </a:rPr>
              <a:t>Presented in </a:t>
            </a:r>
            <a:r>
              <a:rPr b="0" i="1" lang="zh-CN" sz="1400" u="none" cap="none" strike="noStrike">
                <a:solidFill>
                  <a:schemeClr val="lt1"/>
                </a:solidFill>
                <a:latin typeface="Arial"/>
                <a:ea typeface="Arial"/>
                <a:cs typeface="Arial"/>
                <a:sym typeface="Arial"/>
              </a:rPr>
              <a:t>L2 Hanzi Teaching and Learning in the Digital Age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txBox="1"/>
          <p:nvPr>
            <p:ph idx="2" type="subTitle"/>
          </p:nvPr>
        </p:nvSpPr>
        <p:spPr>
          <a:xfrm>
            <a:off x="230578" y="410585"/>
            <a:ext cx="8031022" cy="3954381"/>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i="1" lang="zh-CN" sz="1600">
                <a:solidFill>
                  <a:schemeClr val="dk1"/>
                </a:solidFill>
              </a:rPr>
              <a:t>Heritage Student Needs Analysis 2022</a:t>
            </a:r>
            <a:endParaRPr sz="1600">
              <a:solidFill>
                <a:schemeClr val="dk1"/>
              </a:solidFill>
            </a:endParaRPr>
          </a:p>
          <a:p>
            <a:pPr indent="0" lvl="0" marL="139700" rtl="0" algn="l">
              <a:lnSpc>
                <a:spcPct val="120000"/>
              </a:lnSpc>
              <a:spcBef>
                <a:spcPts val="0"/>
              </a:spcBef>
              <a:spcAft>
                <a:spcPts val="0"/>
              </a:spcAft>
              <a:buSzPts val="1400"/>
              <a:buNone/>
            </a:pPr>
            <a:r>
              <a:rPr lang="zh-CN" sz="1600">
                <a:solidFill>
                  <a:schemeClr val="dk1"/>
                </a:solidFill>
              </a:rPr>
              <a:t>2. 华裔学生的学习特征：</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1600">
              <a:solidFill>
                <a:schemeClr val="dk1"/>
              </a:solidFill>
            </a:endParaRPr>
          </a:p>
          <a:p>
            <a:pPr indent="0" lvl="0" marL="139700" rtl="0" algn="l">
              <a:lnSpc>
                <a:spcPct val="120000"/>
              </a:lnSpc>
              <a:spcBef>
                <a:spcPts val="0"/>
              </a:spcBef>
              <a:spcAft>
                <a:spcPts val="0"/>
              </a:spcAft>
              <a:buSzPts val="1400"/>
              <a:buNone/>
            </a:pPr>
            <a:r>
              <a:t/>
            </a:r>
            <a:endParaRPr sz="800">
              <a:solidFill>
                <a:schemeClr val="dk1"/>
              </a:solidFill>
            </a:endParaRPr>
          </a:p>
          <a:p>
            <a:pPr indent="-285750" lvl="0" marL="425450" rtl="0" algn="l">
              <a:lnSpc>
                <a:spcPct val="120000"/>
              </a:lnSpc>
              <a:spcBef>
                <a:spcPts val="0"/>
              </a:spcBef>
              <a:spcAft>
                <a:spcPts val="0"/>
              </a:spcAft>
              <a:buSzPts val="1400"/>
              <a:buFont typeface="Arial"/>
              <a:buChar char="•"/>
            </a:pPr>
            <a:r>
              <a:rPr lang="zh-CN" sz="1600">
                <a:solidFill>
                  <a:schemeClr val="dk1"/>
                </a:solidFill>
              </a:rPr>
              <a:t>华裔学生认为自己writing skill最差，reading skills 次之</a:t>
            </a:r>
            <a:endParaRPr sz="1600">
              <a:solidFill>
                <a:schemeClr val="dk1"/>
              </a:solidFill>
            </a:endParaRPr>
          </a:p>
          <a:p>
            <a:pPr indent="-285750" lvl="0" marL="425450" rtl="0" algn="l">
              <a:lnSpc>
                <a:spcPct val="120000"/>
              </a:lnSpc>
              <a:spcBef>
                <a:spcPts val="0"/>
              </a:spcBef>
              <a:spcAft>
                <a:spcPts val="0"/>
              </a:spcAft>
              <a:buSzPts val="1400"/>
              <a:buFont typeface="Arial"/>
              <a:buChar char="•"/>
            </a:pPr>
            <a:r>
              <a:rPr lang="zh-CN" sz="1600">
                <a:solidFill>
                  <a:schemeClr val="dk1"/>
                </a:solidFill>
              </a:rPr>
              <a:t>其中差异性极大，但针对writing skill的自我评估相似地低</a:t>
            </a:r>
            <a:endParaRPr sz="1600">
              <a:solidFill>
                <a:schemeClr val="dk1"/>
              </a:solidFill>
            </a:endParaRPr>
          </a:p>
        </p:txBody>
      </p:sp>
      <p:pic>
        <p:nvPicPr>
          <p:cNvPr id="82" name="Google Shape;82;p3"/>
          <p:cNvPicPr preferRelativeResize="0"/>
          <p:nvPr/>
        </p:nvPicPr>
        <p:blipFill rotWithShape="1">
          <a:blip r:embed="rId3">
            <a:alphaModFix/>
          </a:blip>
          <a:srcRect b="0" l="0" r="0" t="0"/>
          <a:stretch/>
        </p:blipFill>
        <p:spPr>
          <a:xfrm>
            <a:off x="619433" y="1193670"/>
            <a:ext cx="7459263" cy="2092427"/>
          </a:xfrm>
          <a:prstGeom prst="rect">
            <a:avLst/>
          </a:prstGeom>
          <a:noFill/>
          <a:ln>
            <a:noFill/>
          </a:ln>
        </p:spPr>
      </p:pic>
      <p:sp>
        <p:nvSpPr>
          <p:cNvPr id="83" name="Google Shape;83;p3"/>
          <p:cNvSpPr/>
          <p:nvPr/>
        </p:nvSpPr>
        <p:spPr>
          <a:xfrm>
            <a:off x="4674976" y="3102603"/>
            <a:ext cx="282805" cy="366987"/>
          </a:xfrm>
          <a:prstGeom prst="upArrow">
            <a:avLst>
              <a:gd fmla="val 50000" name="adj1"/>
              <a:gd fmla="val 50000" name="adj2"/>
            </a:avLst>
          </a:prstGeom>
          <a:solidFill>
            <a:srgbClr val="EF86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EF8600"/>
              </a:solidFill>
              <a:latin typeface="Arial"/>
              <a:ea typeface="Arial"/>
              <a:cs typeface="Arial"/>
              <a:sym typeface="Arial"/>
            </a:endParaRPr>
          </a:p>
        </p:txBody>
      </p:sp>
      <p:sp>
        <p:nvSpPr>
          <p:cNvPr id="84" name="Google Shape;84;p3"/>
          <p:cNvSpPr/>
          <p:nvPr/>
        </p:nvSpPr>
        <p:spPr>
          <a:xfrm>
            <a:off x="7118090" y="3121456"/>
            <a:ext cx="282805" cy="366987"/>
          </a:xfrm>
          <a:prstGeom prst="upArrow">
            <a:avLst>
              <a:gd fmla="val 50000" name="adj1"/>
              <a:gd fmla="val 50000" name="adj2"/>
            </a:avLst>
          </a:prstGeom>
          <a:solidFill>
            <a:srgbClr val="EF86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EF86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4"/>
          <p:cNvPicPr preferRelativeResize="0"/>
          <p:nvPr/>
        </p:nvPicPr>
        <p:blipFill rotWithShape="1">
          <a:blip r:embed="rId3">
            <a:alphaModFix/>
          </a:blip>
          <a:srcRect b="0" l="0" r="0" t="0"/>
          <a:stretch/>
        </p:blipFill>
        <p:spPr>
          <a:xfrm>
            <a:off x="2116413" y="496794"/>
            <a:ext cx="4177197" cy="2968759"/>
          </a:xfrm>
          <a:prstGeom prst="rect">
            <a:avLst/>
          </a:prstGeom>
          <a:noFill/>
          <a:ln>
            <a:noFill/>
          </a:ln>
        </p:spPr>
      </p:pic>
      <p:sp>
        <p:nvSpPr>
          <p:cNvPr id="90" name="Google Shape;90;p4"/>
          <p:cNvSpPr/>
          <p:nvPr/>
        </p:nvSpPr>
        <p:spPr>
          <a:xfrm rot="-5400000">
            <a:off x="3977139" y="1409628"/>
            <a:ext cx="282805" cy="366987"/>
          </a:xfrm>
          <a:prstGeom prst="upArrow">
            <a:avLst>
              <a:gd fmla="val 50000" name="adj1"/>
              <a:gd fmla="val 50000" name="adj2"/>
            </a:avLst>
          </a:prstGeom>
          <a:solidFill>
            <a:srgbClr val="EF86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EF8600"/>
              </a:solidFill>
              <a:latin typeface="Arial"/>
              <a:ea typeface="Arial"/>
              <a:cs typeface="Arial"/>
              <a:sym typeface="Arial"/>
            </a:endParaRPr>
          </a:p>
        </p:txBody>
      </p:sp>
      <p:sp>
        <p:nvSpPr>
          <p:cNvPr id="91" name="Google Shape;91;p4"/>
          <p:cNvSpPr txBox="1"/>
          <p:nvPr/>
        </p:nvSpPr>
        <p:spPr>
          <a:xfrm>
            <a:off x="67033" y="121733"/>
            <a:ext cx="8470003" cy="4377514"/>
          </a:xfrm>
          <a:prstGeom prst="rect">
            <a:avLst/>
          </a:prstGeom>
          <a:noFill/>
          <a:ln>
            <a:noFill/>
          </a:ln>
        </p:spPr>
        <p:txBody>
          <a:bodyPr anchorCtr="0" anchor="t" bIns="91425" lIns="91425" spcFirstLastPara="1" rIns="91425" wrap="square" tIns="91425">
            <a:noAutofit/>
          </a:bodyPr>
          <a:lstStyle/>
          <a:p>
            <a:pPr indent="0" lvl="0" marL="139700" marR="0" rtl="0" algn="l">
              <a:lnSpc>
                <a:spcPct val="120000"/>
              </a:lnSpc>
              <a:spcBef>
                <a:spcPts val="0"/>
              </a:spcBef>
              <a:spcAft>
                <a:spcPts val="0"/>
              </a:spcAft>
              <a:buClr>
                <a:srgbClr val="000000"/>
              </a:buClr>
              <a:buSzPts val="1400"/>
              <a:buFont typeface="Trebuchet MS"/>
              <a:buNone/>
            </a:pPr>
            <a:r>
              <a:rPr b="0" i="0" lang="zh-CN" sz="1600" u="none" cap="none" strike="noStrike">
                <a:solidFill>
                  <a:schemeClr val="dk1"/>
                </a:solidFill>
                <a:latin typeface="Trebuchet MS"/>
                <a:ea typeface="Trebuchet MS"/>
                <a:cs typeface="Trebuchet MS"/>
                <a:sym typeface="Trebuchet MS"/>
              </a:rPr>
              <a:t>3. 华裔学生的学习目的/目标：</a:t>
            </a:r>
            <a:endParaRPr b="0" i="0" sz="1600" u="none" cap="none" strike="noStrike">
              <a:solidFill>
                <a:schemeClr val="dk1"/>
              </a:solidFill>
              <a:latin typeface="Trebuchet MS"/>
              <a:ea typeface="Trebuchet MS"/>
              <a:cs typeface="Trebuchet MS"/>
              <a:sym typeface="Trebuchet MS"/>
            </a:endParaRPr>
          </a:p>
          <a:p>
            <a:pPr indent="0" lvl="0" marL="139700" marR="0" rtl="0" algn="l">
              <a:lnSpc>
                <a:spcPct val="120000"/>
              </a:lnSpc>
              <a:spcBef>
                <a:spcPts val="0"/>
              </a:spcBef>
              <a:spcAft>
                <a:spcPts val="0"/>
              </a:spcAft>
              <a:buClr>
                <a:srgbClr val="000000"/>
              </a:buClr>
              <a:buSzPts val="1400"/>
              <a:buFont typeface="Trebuchet MS"/>
              <a:buNone/>
            </a:pPr>
            <a:r>
              <a:t/>
            </a:r>
            <a:endParaRPr b="0" i="0" sz="5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600" u="none" cap="none" strike="noStrike">
              <a:solidFill>
                <a:schemeClr val="dk1"/>
              </a:solidFill>
              <a:latin typeface="Trebuchet MS"/>
              <a:ea typeface="Trebuchet MS"/>
              <a:cs typeface="Trebuchet MS"/>
              <a:sym typeface="Trebuchet MS"/>
            </a:endParaRPr>
          </a:p>
          <a:p>
            <a:pPr indent="-196850" lvl="0" marL="425450" marR="0" rtl="0" algn="l">
              <a:lnSpc>
                <a:spcPct val="120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a:p>
            <a:pPr indent="-285750" lvl="0" marL="425450" marR="0" rtl="0" algn="l">
              <a:lnSpc>
                <a:spcPct val="120000"/>
              </a:lnSpc>
              <a:spcBef>
                <a:spcPts val="0"/>
              </a:spcBef>
              <a:spcAft>
                <a:spcPts val="0"/>
              </a:spcAft>
              <a:buClr>
                <a:srgbClr val="000000"/>
              </a:buClr>
              <a:buSzPts val="1400"/>
              <a:buFont typeface="Arial"/>
              <a:buChar char="•"/>
            </a:pPr>
            <a:r>
              <a:rPr b="0" i="0" lang="zh-CN" sz="1600" u="none" cap="none" strike="noStrike">
                <a:solidFill>
                  <a:schemeClr val="dk1"/>
                </a:solidFill>
                <a:latin typeface="Trebuchet MS"/>
                <a:ea typeface="Trebuchet MS"/>
                <a:cs typeface="Trebuchet MS"/>
                <a:sym typeface="Trebuchet MS"/>
              </a:rPr>
              <a:t>一年级：希望提升</a:t>
            </a:r>
            <a:r>
              <a:rPr b="0" i="0" lang="zh-CN" sz="1600" u="sng" cap="none" strike="noStrike">
                <a:solidFill>
                  <a:schemeClr val="dk1"/>
                </a:solidFill>
                <a:latin typeface="Trebuchet MS"/>
                <a:ea typeface="Trebuchet MS"/>
                <a:cs typeface="Trebuchet MS"/>
                <a:sym typeface="Trebuchet MS"/>
              </a:rPr>
              <a:t>说、读、</a:t>
            </a:r>
            <a:r>
              <a:rPr b="1" i="0" lang="zh-CN" sz="1600" u="sng" cap="none" strike="noStrike">
                <a:solidFill>
                  <a:srgbClr val="2B9D15"/>
                </a:solidFill>
                <a:latin typeface="Trebuchet MS"/>
                <a:ea typeface="Trebuchet MS"/>
                <a:cs typeface="Trebuchet MS"/>
                <a:sym typeface="Trebuchet MS"/>
              </a:rPr>
              <a:t>写</a:t>
            </a:r>
            <a:r>
              <a:rPr b="0" i="0" lang="zh-CN" sz="1600" u="none" cap="none" strike="noStrike">
                <a:solidFill>
                  <a:schemeClr val="dk1"/>
                </a:solidFill>
                <a:latin typeface="Trebuchet MS"/>
                <a:ea typeface="Trebuchet MS"/>
                <a:cs typeface="Trebuchet MS"/>
                <a:sym typeface="Trebuchet MS"/>
              </a:rPr>
              <a:t>的能力</a:t>
            </a:r>
            <a:endParaRPr b="0" i="0" sz="1600" u="none" cap="none" strike="noStrike">
              <a:solidFill>
                <a:schemeClr val="dk1"/>
              </a:solidFill>
              <a:latin typeface="Trebuchet MS"/>
              <a:ea typeface="Trebuchet MS"/>
              <a:cs typeface="Trebuchet MS"/>
              <a:sym typeface="Trebuchet MS"/>
            </a:endParaRPr>
          </a:p>
          <a:p>
            <a:pPr indent="-285750" lvl="0" marL="425450" marR="0" rtl="0" algn="l">
              <a:lnSpc>
                <a:spcPct val="120000"/>
              </a:lnSpc>
              <a:spcBef>
                <a:spcPts val="0"/>
              </a:spcBef>
              <a:spcAft>
                <a:spcPts val="0"/>
              </a:spcAft>
              <a:buClr>
                <a:srgbClr val="000000"/>
              </a:buClr>
              <a:buSzPts val="1400"/>
              <a:buFont typeface="Arial"/>
              <a:buChar char="•"/>
            </a:pPr>
            <a:r>
              <a:rPr b="0" i="0" lang="zh-CN" sz="1600" u="none" cap="none" strike="noStrike">
                <a:solidFill>
                  <a:schemeClr val="dk1"/>
                </a:solidFill>
                <a:latin typeface="Trebuchet MS"/>
                <a:ea typeface="Trebuchet MS"/>
                <a:cs typeface="Trebuchet MS"/>
                <a:sym typeface="Trebuchet MS"/>
              </a:rPr>
              <a:t>二年级：希望提升</a:t>
            </a:r>
            <a:r>
              <a:rPr b="0" i="0" lang="zh-CN" sz="1600" u="sng" cap="none" strike="noStrike">
                <a:solidFill>
                  <a:schemeClr val="dk1"/>
                </a:solidFill>
                <a:latin typeface="Trebuchet MS"/>
                <a:ea typeface="Trebuchet MS"/>
                <a:cs typeface="Trebuchet MS"/>
                <a:sym typeface="Trebuchet MS"/>
              </a:rPr>
              <a:t>读、</a:t>
            </a:r>
            <a:r>
              <a:rPr b="1" i="0" lang="zh-CN" sz="1600" u="sng" cap="none" strike="noStrike">
                <a:solidFill>
                  <a:srgbClr val="2B9D15"/>
                </a:solidFill>
                <a:latin typeface="Trebuchet MS"/>
                <a:ea typeface="Trebuchet MS"/>
                <a:cs typeface="Trebuchet MS"/>
                <a:sym typeface="Trebuchet MS"/>
              </a:rPr>
              <a:t>写</a:t>
            </a:r>
            <a:r>
              <a:rPr b="0" i="0" lang="zh-CN" sz="1600" u="sng" cap="none" strike="noStrike">
                <a:solidFill>
                  <a:schemeClr val="dk1"/>
                </a:solidFill>
                <a:latin typeface="Trebuchet MS"/>
                <a:ea typeface="Trebuchet MS"/>
                <a:cs typeface="Trebuchet MS"/>
                <a:sym typeface="Trebuchet MS"/>
              </a:rPr>
              <a:t>、说</a:t>
            </a:r>
            <a:r>
              <a:rPr b="0" i="0" lang="zh-CN" sz="1600" u="none" cap="none" strike="noStrike">
                <a:solidFill>
                  <a:schemeClr val="dk1"/>
                </a:solidFill>
                <a:latin typeface="Trebuchet MS"/>
                <a:ea typeface="Trebuchet MS"/>
                <a:cs typeface="Trebuchet MS"/>
                <a:sym typeface="Trebuchet MS"/>
              </a:rPr>
              <a:t>的能力</a:t>
            </a:r>
            <a:endParaRPr b="0" i="0" sz="1600" u="none" cap="none" strike="noStrike">
              <a:solidFill>
                <a:schemeClr val="dk1"/>
              </a:solidFill>
              <a:latin typeface="Trebuchet MS"/>
              <a:ea typeface="Trebuchet MS"/>
              <a:cs typeface="Trebuchet MS"/>
              <a:sym typeface="Trebuchet MS"/>
            </a:endParaRPr>
          </a:p>
          <a:p>
            <a:pPr indent="-285750" lvl="0" marL="425450" marR="0" rtl="0" algn="l">
              <a:lnSpc>
                <a:spcPct val="120000"/>
              </a:lnSpc>
              <a:spcBef>
                <a:spcPts val="0"/>
              </a:spcBef>
              <a:spcAft>
                <a:spcPts val="0"/>
              </a:spcAft>
              <a:buClr>
                <a:srgbClr val="000000"/>
              </a:buClr>
              <a:buSzPts val="1400"/>
              <a:buFont typeface="Arial"/>
              <a:buChar char="•"/>
            </a:pPr>
            <a:r>
              <a:rPr b="0" i="0" lang="zh-CN" sz="1600" u="none" cap="none" strike="noStrike">
                <a:solidFill>
                  <a:schemeClr val="dk1"/>
                </a:solidFill>
                <a:latin typeface="Trebuchet MS"/>
                <a:ea typeface="Trebuchet MS"/>
                <a:cs typeface="Trebuchet MS"/>
                <a:sym typeface="Trebuchet MS"/>
              </a:rPr>
              <a:t>初上中文课的学生，会确认是否需要“</a:t>
            </a:r>
            <a:r>
              <a:rPr b="1" i="0" lang="zh-CN" sz="1600" u="none" cap="none" strike="noStrike">
                <a:solidFill>
                  <a:srgbClr val="2B9D15"/>
                </a:solidFill>
                <a:latin typeface="Trebuchet MS"/>
                <a:ea typeface="Trebuchet MS"/>
                <a:cs typeface="Trebuchet MS"/>
                <a:sym typeface="Trebuchet MS"/>
              </a:rPr>
              <a:t>手写字、手写作业</a:t>
            </a:r>
            <a:r>
              <a:rPr b="0" i="0" lang="zh-CN" sz="1600" u="none" cap="none" strike="noStrike">
                <a:solidFill>
                  <a:schemeClr val="dk1"/>
                </a:solidFill>
                <a:latin typeface="Trebuchet MS"/>
                <a:ea typeface="Trebuchet MS"/>
                <a:cs typeface="Trebuchet MS"/>
                <a:sym typeface="Trebuchet MS"/>
              </a:rPr>
              <a:t>” (</a:t>
            </a:r>
            <a:r>
              <a:rPr b="0" i="0" lang="zh-CN" sz="1600" u="sng" cap="none" strike="noStrike">
                <a:solidFill>
                  <a:schemeClr val="dk1"/>
                </a:solidFill>
                <a:latin typeface="Trebuchet MS"/>
                <a:ea typeface="Trebuchet MS"/>
                <a:cs typeface="Trebuchet MS"/>
                <a:sym typeface="Trebuchet MS"/>
              </a:rPr>
              <a:t>差异化、多元性🡪 包容性)</a:t>
            </a:r>
            <a:endParaRPr/>
          </a:p>
        </p:txBody>
      </p:sp>
      <p:sp>
        <p:nvSpPr>
          <p:cNvPr id="92" name="Google Shape;92;p4"/>
          <p:cNvSpPr/>
          <p:nvPr/>
        </p:nvSpPr>
        <p:spPr>
          <a:xfrm rot="-5400000">
            <a:off x="3793645" y="1939082"/>
            <a:ext cx="282805" cy="366987"/>
          </a:xfrm>
          <a:prstGeom prst="upArrow">
            <a:avLst>
              <a:gd fmla="val 50000" name="adj1"/>
              <a:gd fmla="val 50000" name="adj2"/>
            </a:avLst>
          </a:prstGeom>
          <a:solidFill>
            <a:srgbClr val="EF86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EF86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ph idx="1" type="subTitle"/>
          </p:nvPr>
        </p:nvSpPr>
        <p:spPr>
          <a:xfrm>
            <a:off x="311700" y="117965"/>
            <a:ext cx="8520600" cy="63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a:t>理想与现实平衡的教学设计</a:t>
            </a:r>
            <a:endParaRPr/>
          </a:p>
        </p:txBody>
      </p:sp>
      <p:sp>
        <p:nvSpPr>
          <p:cNvPr id="98" name="Google Shape;98;p5"/>
          <p:cNvSpPr txBox="1"/>
          <p:nvPr>
            <p:ph idx="2" type="subTitle"/>
          </p:nvPr>
        </p:nvSpPr>
        <p:spPr>
          <a:xfrm>
            <a:off x="311700" y="583688"/>
            <a:ext cx="8408094" cy="3622551"/>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400"/>
              <a:buNone/>
            </a:pPr>
            <a:r>
              <a:rPr lang="zh-CN" sz="1600"/>
              <a:t>4. 华裔学生的学习期待</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196850" lvl="0" marL="285750" rtl="0" algn="l">
              <a:lnSpc>
                <a:spcPct val="120000"/>
              </a:lnSpc>
              <a:spcBef>
                <a:spcPts val="0"/>
              </a:spcBef>
              <a:spcAft>
                <a:spcPts val="0"/>
              </a:spcAft>
              <a:buSzPts val="1400"/>
              <a:buFont typeface="Arial"/>
              <a:buNone/>
            </a:pPr>
            <a:r>
              <a:t/>
            </a:r>
            <a:endParaRPr sz="1600"/>
          </a:p>
          <a:p>
            <a:pPr indent="-285750" lvl="0" marL="285750" rtl="0" algn="l">
              <a:lnSpc>
                <a:spcPct val="120000"/>
              </a:lnSpc>
              <a:spcBef>
                <a:spcPts val="0"/>
              </a:spcBef>
              <a:spcAft>
                <a:spcPts val="0"/>
              </a:spcAft>
              <a:buSzPts val="1400"/>
              <a:buFont typeface="Arial"/>
              <a:buChar char="•"/>
            </a:pPr>
            <a:r>
              <a:rPr lang="zh-CN" sz="1600"/>
              <a:t>课上时间：每周3小时教学 + 1小时口语练习</a:t>
            </a:r>
            <a:endParaRPr sz="1600"/>
          </a:p>
          <a:p>
            <a:pPr indent="-285750" lvl="0" marL="285750" rtl="0" algn="l">
              <a:lnSpc>
                <a:spcPct val="120000"/>
              </a:lnSpc>
              <a:spcBef>
                <a:spcPts val="0"/>
              </a:spcBef>
              <a:spcAft>
                <a:spcPts val="0"/>
              </a:spcAft>
              <a:buSzPts val="1400"/>
              <a:buFont typeface="Arial"/>
              <a:buChar char="•"/>
            </a:pPr>
            <a:r>
              <a:rPr lang="zh-CN" sz="1600"/>
              <a:t>如何符合学生的期待？每周课外4-6小时应如何分配？</a:t>
            </a:r>
            <a:endParaRPr sz="1600"/>
          </a:p>
          <a:p>
            <a:pPr indent="0" lvl="0" marL="0" rtl="0" algn="l">
              <a:lnSpc>
                <a:spcPct val="120000"/>
              </a:lnSpc>
              <a:spcBef>
                <a:spcPts val="0"/>
              </a:spcBef>
              <a:spcAft>
                <a:spcPts val="0"/>
              </a:spcAft>
              <a:buSzPts val="1400"/>
              <a:buNone/>
            </a:pPr>
            <a:r>
              <a:rPr lang="zh-CN" sz="1600"/>
              <a:t>        (时间 VS 教学目标：语言学习/听说读写+文化理解…)</a:t>
            </a:r>
            <a:endParaRPr/>
          </a:p>
          <a:p>
            <a:pPr indent="-196850" lvl="0" marL="285750" rtl="0" algn="l">
              <a:lnSpc>
                <a:spcPct val="120000"/>
              </a:lnSpc>
              <a:spcBef>
                <a:spcPts val="0"/>
              </a:spcBef>
              <a:spcAft>
                <a:spcPts val="0"/>
              </a:spcAft>
              <a:buSzPts val="1400"/>
              <a:buFont typeface="Arial"/>
              <a:buNone/>
            </a:pPr>
            <a:r>
              <a:t/>
            </a:r>
            <a:endParaRPr sz="1600"/>
          </a:p>
        </p:txBody>
      </p:sp>
      <p:pic>
        <p:nvPicPr>
          <p:cNvPr id="99" name="Google Shape;99;p5"/>
          <p:cNvPicPr preferRelativeResize="0"/>
          <p:nvPr/>
        </p:nvPicPr>
        <p:blipFill rotWithShape="1">
          <a:blip r:embed="rId3">
            <a:alphaModFix/>
          </a:blip>
          <a:srcRect b="0" l="0" r="0" t="0"/>
          <a:stretch/>
        </p:blipFill>
        <p:spPr>
          <a:xfrm>
            <a:off x="3003739" y="748265"/>
            <a:ext cx="4128581" cy="2268232"/>
          </a:xfrm>
          <a:prstGeom prst="rect">
            <a:avLst/>
          </a:prstGeom>
          <a:noFill/>
          <a:ln>
            <a:noFill/>
          </a:ln>
        </p:spPr>
      </p:pic>
      <p:sp>
        <p:nvSpPr>
          <p:cNvPr id="100" name="Google Shape;100;p5"/>
          <p:cNvSpPr/>
          <p:nvPr/>
        </p:nvSpPr>
        <p:spPr>
          <a:xfrm rot="-5400000">
            <a:off x="6990917" y="1852393"/>
            <a:ext cx="282805" cy="366987"/>
          </a:xfrm>
          <a:prstGeom prst="upArrow">
            <a:avLst>
              <a:gd fmla="val 50000" name="adj1"/>
              <a:gd fmla="val 50000" name="adj2"/>
            </a:avLst>
          </a:prstGeom>
          <a:solidFill>
            <a:srgbClr val="EF86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EF86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 name="Shape 104"/>
        <p:cNvGrpSpPr/>
        <p:nvPr/>
      </p:nvGrpSpPr>
      <p:grpSpPr>
        <a:xfrm>
          <a:off x="0" y="0"/>
          <a:ext cx="0" cy="0"/>
          <a:chOff x="0" y="0"/>
          <a:chExt cx="0" cy="0"/>
        </a:xfrm>
      </p:grpSpPr>
      <p:sp>
        <p:nvSpPr>
          <p:cNvPr id="105" name="Google Shape;105;p6"/>
          <p:cNvSpPr txBox="1"/>
          <p:nvPr>
            <p:ph idx="1" type="subTitle"/>
          </p:nvPr>
        </p:nvSpPr>
        <p:spPr>
          <a:xfrm>
            <a:off x="311700" y="288128"/>
            <a:ext cx="8520600" cy="53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900"/>
              <a:buNone/>
            </a:pPr>
            <a:r>
              <a:rPr lang="zh-CN"/>
              <a:t>Rationalization and Motivation of Learning </a:t>
            </a:r>
            <a:endParaRPr/>
          </a:p>
        </p:txBody>
      </p:sp>
      <p:grpSp>
        <p:nvGrpSpPr>
          <p:cNvPr id="106" name="Google Shape;106;p6"/>
          <p:cNvGrpSpPr/>
          <p:nvPr/>
        </p:nvGrpSpPr>
        <p:grpSpPr>
          <a:xfrm>
            <a:off x="3272197" y="1309295"/>
            <a:ext cx="2866307" cy="2866307"/>
            <a:chOff x="1368284" y="0"/>
            <a:chExt cx="2866307" cy="2866307"/>
          </a:xfrm>
        </p:grpSpPr>
        <p:sp>
          <p:nvSpPr>
            <p:cNvPr id="107" name="Google Shape;107;p6"/>
            <p:cNvSpPr/>
            <p:nvPr/>
          </p:nvSpPr>
          <p:spPr>
            <a:xfrm>
              <a:off x="1368284" y="0"/>
              <a:ext cx="2866307" cy="2866307"/>
            </a:xfrm>
            <a:prstGeom prst="diamond">
              <a:avLst/>
            </a:prstGeom>
            <a:solidFill>
              <a:srgbClr val="FFE2C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1640583" y="272299"/>
              <a:ext cx="1117859" cy="1117859"/>
            </a:xfrm>
            <a:prstGeom prst="roundRect">
              <a:avLst>
                <a:gd fmla="val 16667" name="adj"/>
              </a:avLst>
            </a:prstGeom>
            <a:gradFill>
              <a:gsLst>
                <a:gs pos="0">
                  <a:srgbClr val="FFAD22"/>
                </a:gs>
                <a:gs pos="100000">
                  <a:srgbClr val="FFCE6C"/>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txBox="1"/>
            <p:nvPr/>
          </p:nvSpPr>
          <p:spPr>
            <a:xfrm>
              <a:off x="1695152" y="326868"/>
              <a:ext cx="1008721" cy="1008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zh-CN" sz="1600" u="none" cap="none" strike="noStrike">
                  <a:solidFill>
                    <a:srgbClr val="FF0000"/>
                  </a:solidFill>
                  <a:latin typeface="Arial"/>
                  <a:ea typeface="Arial"/>
                  <a:cs typeface="Arial"/>
                  <a:sym typeface="Arial"/>
                </a:rPr>
                <a:t>Listening</a:t>
              </a:r>
              <a:endParaRPr/>
            </a:p>
          </p:txBody>
        </p:sp>
        <p:sp>
          <p:nvSpPr>
            <p:cNvPr id="110" name="Google Shape;110;p6"/>
            <p:cNvSpPr/>
            <p:nvPr/>
          </p:nvSpPr>
          <p:spPr>
            <a:xfrm>
              <a:off x="2844432" y="272299"/>
              <a:ext cx="1117859" cy="1117859"/>
            </a:xfrm>
            <a:prstGeom prst="roundRect">
              <a:avLst>
                <a:gd fmla="val 16667" name="adj"/>
              </a:avLst>
            </a:prstGeom>
            <a:gradFill>
              <a:gsLst>
                <a:gs pos="0">
                  <a:srgbClr val="FFAD22"/>
                </a:gs>
                <a:gs pos="100000">
                  <a:srgbClr val="FFCE6C"/>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txBox="1"/>
            <p:nvPr/>
          </p:nvSpPr>
          <p:spPr>
            <a:xfrm>
              <a:off x="2899001" y="326868"/>
              <a:ext cx="1008721" cy="1008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zh-CN" sz="1600" u="none" cap="none" strike="noStrike">
                  <a:solidFill>
                    <a:srgbClr val="660066"/>
                  </a:solidFill>
                  <a:latin typeface="Arial"/>
                  <a:ea typeface="Arial"/>
                  <a:cs typeface="Arial"/>
                  <a:sym typeface="Arial"/>
                </a:rPr>
                <a:t>Speaking</a:t>
              </a:r>
              <a:endParaRPr/>
            </a:p>
          </p:txBody>
        </p:sp>
        <p:sp>
          <p:nvSpPr>
            <p:cNvPr id="112" name="Google Shape;112;p6"/>
            <p:cNvSpPr/>
            <p:nvPr/>
          </p:nvSpPr>
          <p:spPr>
            <a:xfrm>
              <a:off x="1640583" y="1476148"/>
              <a:ext cx="1117859" cy="1117859"/>
            </a:xfrm>
            <a:prstGeom prst="roundRect">
              <a:avLst>
                <a:gd fmla="val 16667" name="adj"/>
              </a:avLst>
            </a:prstGeom>
            <a:gradFill>
              <a:gsLst>
                <a:gs pos="0">
                  <a:srgbClr val="FFAD22"/>
                </a:gs>
                <a:gs pos="100000">
                  <a:srgbClr val="FFCE6C"/>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txBox="1"/>
            <p:nvPr/>
          </p:nvSpPr>
          <p:spPr>
            <a:xfrm>
              <a:off x="1695152" y="1530717"/>
              <a:ext cx="1008721" cy="1008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zh-CN" sz="1600" u="none" cap="none" strike="noStrike">
                  <a:solidFill>
                    <a:srgbClr val="FF0000"/>
                  </a:solidFill>
                  <a:latin typeface="Arial"/>
                  <a:ea typeface="Arial"/>
                  <a:cs typeface="Arial"/>
                  <a:sym typeface="Arial"/>
                </a:rPr>
                <a:t>Reading</a:t>
              </a:r>
              <a:endParaRPr/>
            </a:p>
          </p:txBody>
        </p:sp>
        <p:sp>
          <p:nvSpPr>
            <p:cNvPr id="114" name="Google Shape;114;p6"/>
            <p:cNvSpPr/>
            <p:nvPr/>
          </p:nvSpPr>
          <p:spPr>
            <a:xfrm>
              <a:off x="2844432" y="1476148"/>
              <a:ext cx="1117859" cy="1117859"/>
            </a:xfrm>
            <a:prstGeom prst="roundRect">
              <a:avLst>
                <a:gd fmla="val 16667" name="adj"/>
              </a:avLst>
            </a:prstGeom>
            <a:gradFill>
              <a:gsLst>
                <a:gs pos="0">
                  <a:srgbClr val="FFAD22"/>
                </a:gs>
                <a:gs pos="100000">
                  <a:srgbClr val="FFCE6C"/>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txBox="1"/>
            <p:nvPr/>
          </p:nvSpPr>
          <p:spPr>
            <a:xfrm>
              <a:off x="2899001" y="1530717"/>
              <a:ext cx="1008721" cy="1008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zh-CN" sz="1600" u="none" cap="none" strike="noStrike">
                  <a:solidFill>
                    <a:srgbClr val="660066"/>
                  </a:solidFill>
                  <a:latin typeface="Arial"/>
                  <a:ea typeface="Arial"/>
                  <a:cs typeface="Arial"/>
                  <a:sym typeface="Arial"/>
                </a:rPr>
                <a:t>Writing</a:t>
              </a:r>
              <a:endParaRPr/>
            </a:p>
          </p:txBody>
        </p:sp>
      </p:grpSp>
      <p:sp>
        <p:nvSpPr>
          <p:cNvPr id="116" name="Google Shape;116;p6"/>
          <p:cNvSpPr/>
          <p:nvPr/>
        </p:nvSpPr>
        <p:spPr>
          <a:xfrm>
            <a:off x="3386991" y="1410683"/>
            <a:ext cx="2810531" cy="1358748"/>
          </a:xfrm>
          <a:prstGeom prst="frame">
            <a:avLst>
              <a:gd fmla="val 4898" name="adj1"/>
            </a:avLst>
          </a:prstGeom>
          <a:solidFill>
            <a:srgbClr val="0519FE"/>
          </a:solidFill>
          <a:ln>
            <a:noFill/>
          </a:ln>
          <a:effectLst>
            <a:outerShdw blurRad="40000" rotWithShape="0" dir="5400000" dist="23000">
              <a:schemeClr val="lt1">
                <a:alpha val="34901"/>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117" name="Google Shape;117;p6"/>
          <p:cNvSpPr/>
          <p:nvPr/>
        </p:nvSpPr>
        <p:spPr>
          <a:xfrm>
            <a:off x="3944986" y="2435305"/>
            <a:ext cx="288838" cy="653895"/>
          </a:xfrm>
          <a:prstGeom prst="upDownArrow">
            <a:avLst>
              <a:gd fmla="val 50000" name="adj1"/>
              <a:gd fmla="val 50000" name="adj2"/>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8" name="Google Shape;118;p6"/>
          <p:cNvSpPr/>
          <p:nvPr/>
        </p:nvSpPr>
        <p:spPr>
          <a:xfrm>
            <a:off x="5127893" y="2442483"/>
            <a:ext cx="288838" cy="653895"/>
          </a:xfrm>
          <a:prstGeom prst="upDownArrow">
            <a:avLst>
              <a:gd fmla="val 50000" name="adj1"/>
              <a:gd fmla="val 50000" name="adj2"/>
            </a:avLst>
          </a:prstGeom>
          <a:solidFill>
            <a:srgbClr val="051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p6"/>
          <p:cNvSpPr txBox="1"/>
          <p:nvPr/>
        </p:nvSpPr>
        <p:spPr>
          <a:xfrm>
            <a:off x="3584691" y="1036312"/>
            <a:ext cx="224131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zh-CN" sz="2000" u="none" cap="none" strike="noStrike">
                <a:solidFill>
                  <a:srgbClr val="0519FE"/>
                </a:solidFill>
                <a:latin typeface="Arial"/>
                <a:ea typeface="Arial"/>
                <a:cs typeface="Arial"/>
                <a:sym typeface="Arial"/>
              </a:rPr>
              <a:t>Input           output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7"/>
          <p:cNvSpPr txBox="1"/>
          <p:nvPr>
            <p:ph idx="2" type="subTitle"/>
          </p:nvPr>
        </p:nvSpPr>
        <p:spPr>
          <a:xfrm>
            <a:off x="75850" y="364053"/>
            <a:ext cx="8031022" cy="4100658"/>
          </a:xfrm>
          <a:prstGeom prst="rect">
            <a:avLst/>
          </a:prstGeom>
          <a:noFill/>
          <a:ln>
            <a:noFill/>
          </a:ln>
        </p:spPr>
        <p:txBody>
          <a:bodyPr anchorCtr="0" anchor="t" bIns="91425" lIns="91425" spcFirstLastPara="1" rIns="91425" wrap="square" tIns="91425">
            <a:noAutofit/>
          </a:bodyPr>
          <a:lstStyle/>
          <a:p>
            <a:pPr indent="0" lvl="0" marL="139700" rtl="0" algn="l">
              <a:lnSpc>
                <a:spcPct val="130000"/>
              </a:lnSpc>
              <a:spcBef>
                <a:spcPts val="0"/>
              </a:spcBef>
              <a:spcAft>
                <a:spcPts val="0"/>
              </a:spcAft>
              <a:buSzPts val="1400"/>
              <a:buNone/>
            </a:pPr>
            <a:r>
              <a:rPr lang="zh-CN">
                <a:solidFill>
                  <a:schemeClr val="dk1"/>
                </a:solidFill>
                <a:latin typeface="Calibri"/>
                <a:ea typeface="Calibri"/>
                <a:cs typeface="Calibri"/>
                <a:sym typeface="Calibri"/>
              </a:rPr>
              <a:t>基于</a:t>
            </a:r>
            <a:r>
              <a:rPr b="1" lang="zh-CN" u="sng">
                <a:solidFill>
                  <a:schemeClr val="dk1"/>
                </a:solidFill>
                <a:latin typeface="Calibri"/>
                <a:ea typeface="Calibri"/>
                <a:cs typeface="Calibri"/>
                <a:sym typeface="Calibri"/>
              </a:rPr>
              <a:t>华裔低年级学生</a:t>
            </a:r>
            <a:r>
              <a:rPr lang="zh-CN">
                <a:solidFill>
                  <a:schemeClr val="dk1"/>
                </a:solidFill>
                <a:latin typeface="Calibri"/>
                <a:ea typeface="Calibri"/>
                <a:cs typeface="Calibri"/>
                <a:sym typeface="Calibri"/>
              </a:rPr>
              <a:t>的学习目的、特征与需求，我们拟定循序渐进、针对reading skill &amp; writing skill的学习目标：</a:t>
            </a:r>
            <a:endParaRPr>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t/>
            </a:r>
            <a:endParaRPr sz="800">
              <a:solidFill>
                <a:schemeClr val="dk1"/>
              </a:solidFill>
              <a:latin typeface="Calibri"/>
              <a:ea typeface="Calibri"/>
              <a:cs typeface="Calibri"/>
              <a:sym typeface="Calibri"/>
            </a:endParaRPr>
          </a:p>
          <a:p>
            <a:pPr indent="-285750" lvl="0" marL="425450" rtl="0" algn="l">
              <a:lnSpc>
                <a:spcPct val="130000"/>
              </a:lnSpc>
              <a:spcBef>
                <a:spcPts val="0"/>
              </a:spcBef>
              <a:spcAft>
                <a:spcPts val="0"/>
              </a:spcAft>
              <a:buSzPts val="1400"/>
              <a:buFont typeface="Arial"/>
              <a:buChar char="•"/>
            </a:pPr>
            <a:r>
              <a:rPr b="1" lang="zh-CN">
                <a:solidFill>
                  <a:schemeClr val="dk1"/>
                </a:solidFill>
                <a:latin typeface="Calibri"/>
                <a:ea typeface="Calibri"/>
                <a:cs typeface="Calibri"/>
                <a:sym typeface="Calibri"/>
              </a:rPr>
              <a:t>Reading：top-down + bottom-up (见树+见林)</a:t>
            </a:r>
            <a:endParaRPr/>
          </a:p>
          <a:p>
            <a:pPr indent="0" lvl="0" marL="139700" rtl="0" algn="l">
              <a:lnSpc>
                <a:spcPct val="130000"/>
              </a:lnSpc>
              <a:spcBef>
                <a:spcPts val="0"/>
              </a:spcBef>
              <a:spcAft>
                <a:spcPts val="0"/>
              </a:spcAft>
              <a:buSzPts val="1400"/>
              <a:buNone/>
            </a:pPr>
            <a:r>
              <a:rPr lang="zh-CN">
                <a:solidFill>
                  <a:srgbClr val="0519FE"/>
                </a:solidFill>
                <a:latin typeface="Calibri"/>
                <a:ea typeface="Calibri"/>
                <a:cs typeface="Calibri"/>
                <a:sym typeface="Calibri"/>
              </a:rPr>
              <a:t>【学】</a:t>
            </a:r>
            <a:r>
              <a:rPr lang="zh-CN">
                <a:solidFill>
                  <a:schemeClr val="dk1"/>
                </a:solidFill>
                <a:latin typeface="Calibri"/>
                <a:ea typeface="Calibri"/>
                <a:cs typeface="Calibri"/>
                <a:sym typeface="Calibri"/>
              </a:rPr>
              <a:t>从部件识别、认字、认词开始，逐步强调篇章理解；阅读长度越来越长；阅读量逐步加大；逐渐加入补充文章，特别是真实阅读语料</a:t>
            </a:r>
            <a:endParaRPr>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t/>
            </a:r>
            <a:endParaRPr sz="600">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rPr lang="zh-CN">
                <a:solidFill>
                  <a:srgbClr val="0519FE"/>
                </a:solidFill>
                <a:latin typeface="Calibri"/>
                <a:ea typeface="Calibri"/>
                <a:cs typeface="Calibri"/>
                <a:sym typeface="Calibri"/>
              </a:rPr>
              <a:t>【教】</a:t>
            </a:r>
            <a:r>
              <a:rPr lang="zh-CN">
                <a:solidFill>
                  <a:schemeClr val="dk1"/>
                </a:solidFill>
                <a:latin typeface="Calibri"/>
                <a:ea typeface="Calibri"/>
                <a:cs typeface="Calibri"/>
                <a:sym typeface="Calibri"/>
              </a:rPr>
              <a:t>汉字部件、组成、部首、认字/认词猜字义/词义、理解长句与篇章；</a:t>
            </a:r>
            <a:r>
              <a:rPr lang="zh-CN">
                <a:solidFill>
                  <a:srgbClr val="0519FE"/>
                </a:solidFill>
                <a:latin typeface="Calibri"/>
                <a:ea typeface="Calibri"/>
                <a:cs typeface="Calibri"/>
                <a:sym typeface="Calibri"/>
              </a:rPr>
              <a:t>错别字的意识 </a:t>
            </a:r>
            <a:r>
              <a:rPr lang="zh-CN">
                <a:solidFill>
                  <a:schemeClr val="dk1"/>
                </a:solidFill>
                <a:latin typeface="Calibri"/>
                <a:ea typeface="Calibri"/>
                <a:cs typeface="Calibri"/>
                <a:sym typeface="Calibri"/>
              </a:rPr>
              <a:t>(我vs找、土vs士、贝vs见、请vs情、上传vs上船vs上床、好吗 vs 好嘛 vs 号码)</a:t>
            </a:r>
            <a:endParaRPr/>
          </a:p>
          <a:p>
            <a:pPr indent="0" lvl="0" marL="139700" rtl="0" algn="l">
              <a:lnSpc>
                <a:spcPct val="130000"/>
              </a:lnSpc>
              <a:spcBef>
                <a:spcPts val="0"/>
              </a:spcBef>
              <a:spcAft>
                <a:spcPts val="0"/>
              </a:spcAft>
              <a:buSzPts val="1400"/>
              <a:buNone/>
            </a:pPr>
            <a:r>
              <a:t/>
            </a:r>
            <a:endParaRPr sz="800">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t/>
            </a:r>
            <a:endParaRPr sz="800">
              <a:solidFill>
                <a:schemeClr val="dk1"/>
              </a:solidFill>
              <a:latin typeface="Calibri"/>
              <a:ea typeface="Calibri"/>
              <a:cs typeface="Calibri"/>
              <a:sym typeface="Calibri"/>
            </a:endParaRPr>
          </a:p>
          <a:p>
            <a:pPr indent="-285750" lvl="0" marL="425450" rtl="0" algn="l">
              <a:lnSpc>
                <a:spcPct val="130000"/>
              </a:lnSpc>
              <a:spcBef>
                <a:spcPts val="0"/>
              </a:spcBef>
              <a:spcAft>
                <a:spcPts val="0"/>
              </a:spcAft>
              <a:buSzPts val="1400"/>
              <a:buFont typeface="Arial"/>
              <a:buChar char="•"/>
            </a:pPr>
            <a:r>
              <a:rPr b="1" lang="zh-CN">
                <a:solidFill>
                  <a:schemeClr val="dk1"/>
                </a:solidFill>
                <a:latin typeface="Calibri"/>
                <a:ea typeface="Calibri"/>
                <a:cs typeface="Calibri"/>
                <a:sym typeface="Calibri"/>
              </a:rPr>
              <a:t>Writing：</a:t>
            </a:r>
            <a:endParaRPr b="1">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rPr lang="zh-CN">
                <a:solidFill>
                  <a:srgbClr val="0519FE"/>
                </a:solidFill>
                <a:latin typeface="Calibri"/>
                <a:ea typeface="Calibri"/>
                <a:cs typeface="Calibri"/>
                <a:sym typeface="Calibri"/>
              </a:rPr>
              <a:t>【学】</a:t>
            </a:r>
            <a:r>
              <a:rPr lang="zh-CN">
                <a:solidFill>
                  <a:schemeClr val="dk1"/>
                </a:solidFill>
                <a:latin typeface="Calibri"/>
                <a:ea typeface="Calibri"/>
                <a:cs typeface="Calibri"/>
                <a:sym typeface="Calibri"/>
              </a:rPr>
              <a:t>一年级初到二年级末-- </a:t>
            </a:r>
            <a:r>
              <a:rPr lang="zh-CN">
                <a:solidFill>
                  <a:srgbClr val="0519FE"/>
                </a:solidFill>
                <a:latin typeface="Calibri"/>
                <a:ea typeface="Calibri"/>
                <a:cs typeface="Calibri"/>
                <a:sym typeface="Calibri"/>
              </a:rPr>
              <a:t>手写要求由少到多(三年级：再变少)；手写由简入繁 </a:t>
            </a:r>
            <a:r>
              <a:rPr lang="zh-CN">
                <a:solidFill>
                  <a:schemeClr val="dk1"/>
                </a:solidFill>
                <a:latin typeface="Calibri"/>
                <a:ea typeface="Calibri"/>
                <a:cs typeface="Calibri"/>
                <a:sym typeface="Calibri"/>
              </a:rPr>
              <a:t>(handwritten your name；recognized vs handwritten key words；handwritten reorganized sentences）</a:t>
            </a:r>
            <a:endParaRPr>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t/>
            </a:r>
            <a:endParaRPr sz="600">
              <a:solidFill>
                <a:schemeClr val="dk1"/>
              </a:solidFill>
              <a:latin typeface="Calibri"/>
              <a:ea typeface="Calibri"/>
              <a:cs typeface="Calibri"/>
              <a:sym typeface="Calibri"/>
            </a:endParaRPr>
          </a:p>
          <a:p>
            <a:pPr indent="0" lvl="0" marL="139700" rtl="0" algn="l">
              <a:lnSpc>
                <a:spcPct val="130000"/>
              </a:lnSpc>
              <a:spcBef>
                <a:spcPts val="0"/>
              </a:spcBef>
              <a:spcAft>
                <a:spcPts val="0"/>
              </a:spcAft>
              <a:buSzPts val="1400"/>
              <a:buNone/>
            </a:pPr>
            <a:r>
              <a:rPr lang="zh-CN">
                <a:solidFill>
                  <a:srgbClr val="0519FE"/>
                </a:solidFill>
                <a:latin typeface="Calibri"/>
                <a:ea typeface="Calibri"/>
                <a:cs typeface="Calibri"/>
                <a:sym typeface="Calibri"/>
              </a:rPr>
              <a:t>【教】</a:t>
            </a:r>
            <a:r>
              <a:rPr lang="zh-CN">
                <a:solidFill>
                  <a:schemeClr val="dk1"/>
                </a:solidFill>
                <a:latin typeface="Calibri"/>
                <a:ea typeface="Calibri"/>
                <a:cs typeface="Calibri"/>
                <a:sym typeface="Calibri"/>
              </a:rPr>
              <a:t>基本笔顺、部首、汉字的组成与整体性 (女子vs好、我、美、谢、事)</a:t>
            </a:r>
            <a:endParaRPr/>
          </a:p>
        </p:txBody>
      </p:sp>
      <p:pic>
        <p:nvPicPr>
          <p:cNvPr id="125" name="Google Shape;125;p7"/>
          <p:cNvPicPr preferRelativeResize="0"/>
          <p:nvPr/>
        </p:nvPicPr>
        <p:blipFill rotWithShape="1">
          <a:blip r:embed="rId3">
            <a:alphaModFix/>
          </a:blip>
          <a:srcRect b="0" l="0" r="0" t="0"/>
          <a:stretch/>
        </p:blipFill>
        <p:spPr>
          <a:xfrm>
            <a:off x="4726543" y="245723"/>
            <a:ext cx="4127863" cy="2732111"/>
          </a:xfrm>
          <a:prstGeom prst="rect">
            <a:avLst/>
          </a:prstGeom>
          <a:noFill/>
          <a:ln>
            <a:noFill/>
          </a:ln>
        </p:spPr>
      </p:pic>
      <p:pic>
        <p:nvPicPr>
          <p:cNvPr id="126" name="Google Shape;126;p7"/>
          <p:cNvPicPr preferRelativeResize="0"/>
          <p:nvPr/>
        </p:nvPicPr>
        <p:blipFill rotWithShape="1">
          <a:blip r:embed="rId4">
            <a:alphaModFix/>
          </a:blip>
          <a:srcRect b="0" l="0" r="0" t="0"/>
          <a:stretch/>
        </p:blipFill>
        <p:spPr>
          <a:xfrm>
            <a:off x="9222378" y="2977834"/>
            <a:ext cx="2377440" cy="17710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311699" y="160254"/>
            <a:ext cx="8520600" cy="43952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zh-CN" sz="2000">
                <a:solidFill>
                  <a:schemeClr val="dk1"/>
                </a:solidFill>
                <a:latin typeface="Calibri"/>
                <a:ea typeface="Calibri"/>
                <a:cs typeface="Calibri"/>
                <a:sym typeface="Calibri"/>
              </a:rPr>
              <a:t>循序渐进、整合性的安排</a:t>
            </a:r>
            <a:endParaRPr b="1" sz="2000">
              <a:latin typeface="Calibri"/>
              <a:ea typeface="Calibri"/>
              <a:cs typeface="Calibri"/>
              <a:sym typeface="Calibri"/>
            </a:endParaRPr>
          </a:p>
        </p:txBody>
      </p:sp>
      <p:sp>
        <p:nvSpPr>
          <p:cNvPr id="132" name="Google Shape;132;p8"/>
          <p:cNvSpPr txBox="1"/>
          <p:nvPr>
            <p:ph idx="2" type="subTitle"/>
          </p:nvPr>
        </p:nvSpPr>
        <p:spPr>
          <a:xfrm>
            <a:off x="254831" y="599781"/>
            <a:ext cx="8634337" cy="35392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Trebuchet MS"/>
              <a:buNone/>
            </a:pPr>
            <a:r>
              <a:rPr lang="zh-CN" sz="1500">
                <a:latin typeface="Calibri"/>
                <a:ea typeface="Calibri"/>
                <a:cs typeface="Calibri"/>
                <a:sym typeface="Calibri"/>
              </a:rPr>
              <a:t>【一年级】 </a:t>
            </a:r>
            <a:endParaRPr/>
          </a:p>
          <a:p>
            <a:pPr indent="0" lvl="0" marL="0" rtl="0" algn="l">
              <a:lnSpc>
                <a:spcPct val="100000"/>
              </a:lnSpc>
              <a:spcBef>
                <a:spcPts val="0"/>
              </a:spcBef>
              <a:spcAft>
                <a:spcPts val="0"/>
              </a:spcAft>
              <a:buClr>
                <a:srgbClr val="000000"/>
              </a:buClr>
              <a:buSzPts val="1400"/>
              <a:buFont typeface="Trebuchet MS"/>
              <a:buNone/>
            </a:pPr>
            <a:r>
              <a:rPr b="1" lang="zh-CN" sz="1500">
                <a:latin typeface="Calibri"/>
                <a:ea typeface="Calibri"/>
                <a:cs typeface="Calibri"/>
                <a:sym typeface="Calibri"/>
              </a:rPr>
              <a:t>Reading: </a:t>
            </a:r>
            <a:endParaRPr/>
          </a:p>
          <a:p>
            <a:pPr indent="-285750" lvl="0" marL="285750" rtl="0" algn="l">
              <a:lnSpc>
                <a:spcPct val="100000"/>
              </a:lnSpc>
              <a:spcBef>
                <a:spcPts val="0"/>
              </a:spcBef>
              <a:spcAft>
                <a:spcPts val="0"/>
              </a:spcAft>
              <a:buSzPts val="1400"/>
              <a:buFont typeface="Arial"/>
              <a:buChar char="•"/>
            </a:pPr>
            <a:r>
              <a:rPr lang="zh-CN" sz="1500">
                <a:latin typeface="Calibri"/>
                <a:ea typeface="Calibri"/>
                <a:cs typeface="Calibri"/>
                <a:sym typeface="Calibri"/>
              </a:rPr>
              <a:t>to </a:t>
            </a:r>
            <a:r>
              <a:rPr lang="zh-CN" sz="1500">
                <a:solidFill>
                  <a:srgbClr val="0519FE"/>
                </a:solidFill>
                <a:latin typeface="Calibri"/>
                <a:ea typeface="Calibri"/>
                <a:cs typeface="Calibri"/>
                <a:sym typeface="Calibri"/>
              </a:rPr>
              <a:t>recognize high-frequency characters </a:t>
            </a:r>
            <a:r>
              <a:rPr lang="zh-CN" sz="1500">
                <a:latin typeface="Calibri"/>
                <a:ea typeface="Calibri"/>
                <a:cs typeface="Calibri"/>
                <a:sym typeface="Calibri"/>
              </a:rPr>
              <a:t>in everyday scenarios or conversation</a:t>
            </a:r>
            <a:endParaRPr sz="1500">
              <a:solidFill>
                <a:schemeClr val="dk1"/>
              </a:solidFill>
              <a:latin typeface="Calibri"/>
              <a:ea typeface="Calibri"/>
              <a:cs typeface="Calibri"/>
              <a:sym typeface="Calibri"/>
            </a:endParaRPr>
          </a:p>
          <a:p>
            <a:pPr indent="-285750" lvl="2" marL="285750" rtl="0" algn="l">
              <a:lnSpc>
                <a:spcPct val="100000"/>
              </a:lnSpc>
              <a:spcBef>
                <a:spcPts val="0"/>
              </a:spcBef>
              <a:spcAft>
                <a:spcPts val="0"/>
              </a:spcAft>
              <a:buSzPts val="1400"/>
              <a:buFont typeface="Arial"/>
              <a:buChar char="•"/>
            </a:pPr>
            <a:r>
              <a:rPr lang="zh-CN" sz="1500">
                <a:solidFill>
                  <a:schemeClr val="dk1"/>
                </a:solidFill>
                <a:latin typeface="Calibri"/>
                <a:ea typeface="Calibri"/>
                <a:cs typeface="Calibri"/>
                <a:sym typeface="Calibri"/>
              </a:rPr>
              <a:t>to </a:t>
            </a:r>
            <a:r>
              <a:rPr lang="zh-CN" sz="1500">
                <a:solidFill>
                  <a:srgbClr val="0519FE"/>
                </a:solidFill>
                <a:latin typeface="Calibri"/>
                <a:ea typeface="Calibri"/>
                <a:cs typeface="Calibri"/>
                <a:sym typeface="Calibri"/>
              </a:rPr>
              <a:t>identify the main themes and key vocabulary that we learn </a:t>
            </a:r>
            <a:r>
              <a:rPr lang="zh-CN" sz="1500">
                <a:latin typeface="Calibri"/>
                <a:ea typeface="Calibri"/>
                <a:cs typeface="Calibri"/>
                <a:sym typeface="Calibri"/>
              </a:rPr>
              <a:t>when we read informational texts on topics closely related to the daily life topics covered in this course. </a:t>
            </a:r>
            <a:endParaRPr/>
          </a:p>
          <a:p>
            <a:pPr indent="0" lvl="2" marL="0" rtl="0" algn="l">
              <a:lnSpc>
                <a:spcPct val="100000"/>
              </a:lnSpc>
              <a:spcBef>
                <a:spcPts val="0"/>
              </a:spcBef>
              <a:spcAft>
                <a:spcPts val="0"/>
              </a:spcAft>
              <a:buSzPts val="1400"/>
              <a:buNone/>
            </a:pPr>
            <a:r>
              <a:rPr b="1" lang="zh-CN" sz="1500">
                <a:latin typeface="Calibri"/>
                <a:ea typeface="Calibri"/>
                <a:cs typeface="Calibri"/>
                <a:sym typeface="Calibri"/>
              </a:rPr>
              <a:t>Writing: </a:t>
            </a:r>
            <a:endParaRPr/>
          </a:p>
          <a:p>
            <a:pPr indent="-285750" lvl="2" marL="285750" rtl="0" algn="l">
              <a:lnSpc>
                <a:spcPct val="100000"/>
              </a:lnSpc>
              <a:spcBef>
                <a:spcPts val="0"/>
              </a:spcBef>
              <a:spcAft>
                <a:spcPts val="0"/>
              </a:spcAft>
              <a:buSzPts val="1400"/>
              <a:buFont typeface="Arial"/>
              <a:buChar char="•"/>
            </a:pPr>
            <a:r>
              <a:rPr lang="zh-CN" sz="1500">
                <a:latin typeface="Calibri"/>
                <a:ea typeface="Calibri"/>
                <a:cs typeface="Calibri"/>
                <a:sym typeface="Calibri"/>
              </a:rPr>
              <a:t>to compose</a:t>
            </a:r>
            <a:r>
              <a:rPr lang="zh-CN" sz="1500">
                <a:solidFill>
                  <a:srgbClr val="0519FE"/>
                </a:solidFill>
                <a:latin typeface="Calibri"/>
                <a:ea typeface="Calibri"/>
                <a:cs typeface="Calibri"/>
                <a:sym typeface="Calibri"/>
              </a:rPr>
              <a:t> simple and short paragraphs </a:t>
            </a:r>
            <a:r>
              <a:rPr lang="zh-CN" sz="1500">
                <a:latin typeface="Calibri"/>
                <a:ea typeface="Calibri"/>
                <a:cs typeface="Calibri"/>
                <a:sym typeface="Calibri"/>
              </a:rPr>
              <a:t>useful in your life, such as an </a:t>
            </a:r>
            <a:r>
              <a:rPr lang="zh-CN" sz="1500">
                <a:solidFill>
                  <a:srgbClr val="C00000"/>
                </a:solidFill>
                <a:latin typeface="Calibri"/>
                <a:ea typeface="Calibri"/>
                <a:cs typeface="Calibri"/>
                <a:sym typeface="Calibri"/>
              </a:rPr>
              <a:t>email </a:t>
            </a:r>
            <a:r>
              <a:rPr lang="zh-CN" sz="1500">
                <a:latin typeface="Calibri"/>
                <a:ea typeface="Calibri"/>
                <a:cs typeface="Calibri"/>
                <a:sym typeface="Calibri"/>
              </a:rPr>
              <a:t>to your family member, simply</a:t>
            </a:r>
            <a:r>
              <a:rPr lang="zh-CN" sz="1500">
                <a:solidFill>
                  <a:srgbClr val="C00000"/>
                </a:solidFill>
                <a:latin typeface="Calibri"/>
                <a:ea typeface="Calibri"/>
                <a:cs typeface="Calibri"/>
                <a:sym typeface="Calibri"/>
              </a:rPr>
              <a:t> writing(typing) </a:t>
            </a:r>
            <a:r>
              <a:rPr lang="zh-CN" sz="1500">
                <a:latin typeface="Calibri"/>
                <a:ea typeface="Calibri"/>
                <a:cs typeface="Calibri"/>
                <a:sym typeface="Calibri"/>
              </a:rPr>
              <a:t>a self-introduction, and </a:t>
            </a:r>
            <a:r>
              <a:rPr lang="zh-CN" sz="1500">
                <a:solidFill>
                  <a:srgbClr val="C00000"/>
                </a:solidFill>
                <a:latin typeface="Calibri"/>
                <a:ea typeface="Calibri"/>
                <a:cs typeface="Calibri"/>
                <a:sym typeface="Calibri"/>
              </a:rPr>
              <a:t>writing(typing) </a:t>
            </a:r>
            <a:r>
              <a:rPr lang="zh-CN" sz="1500">
                <a:latin typeface="Calibri"/>
                <a:ea typeface="Calibri"/>
                <a:cs typeface="Calibri"/>
                <a:sym typeface="Calibri"/>
              </a:rPr>
              <a:t>a summary of your conversation with a friend. </a:t>
            </a:r>
            <a:endParaRPr/>
          </a:p>
          <a:p>
            <a:pPr indent="0" lvl="2" marL="0" rtl="0" algn="l">
              <a:lnSpc>
                <a:spcPct val="100000"/>
              </a:lnSpc>
              <a:spcBef>
                <a:spcPts val="0"/>
              </a:spcBef>
              <a:spcAft>
                <a:spcPts val="0"/>
              </a:spcAft>
              <a:buSzPts val="1400"/>
              <a:buNone/>
            </a:pPr>
            <a:r>
              <a:t/>
            </a:r>
            <a:endParaRPr sz="1500">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Trebuchet MS"/>
              <a:buNone/>
            </a:pPr>
            <a:r>
              <a:rPr lang="zh-CN" sz="1500">
                <a:latin typeface="Calibri"/>
                <a:ea typeface="Calibri"/>
                <a:cs typeface="Calibri"/>
                <a:sym typeface="Calibri"/>
              </a:rPr>
              <a:t>【二年级】 </a:t>
            </a:r>
            <a:endParaRPr/>
          </a:p>
          <a:p>
            <a:pPr indent="0" lvl="2" marL="0" rtl="0" algn="l">
              <a:lnSpc>
                <a:spcPct val="100000"/>
              </a:lnSpc>
              <a:spcBef>
                <a:spcPts val="0"/>
              </a:spcBef>
              <a:spcAft>
                <a:spcPts val="0"/>
              </a:spcAft>
              <a:buSzPts val="1400"/>
              <a:buNone/>
            </a:pPr>
            <a:r>
              <a:rPr b="1" lang="zh-CN" sz="1500">
                <a:latin typeface="Calibri"/>
                <a:ea typeface="Calibri"/>
                <a:cs typeface="Calibri"/>
                <a:sym typeface="Calibri"/>
              </a:rPr>
              <a:t>Reading： </a:t>
            </a:r>
            <a:endParaRPr/>
          </a:p>
          <a:p>
            <a:pPr indent="-285750" lvl="2" marL="285750" rtl="0" algn="l">
              <a:lnSpc>
                <a:spcPct val="100000"/>
              </a:lnSpc>
              <a:spcBef>
                <a:spcPts val="0"/>
              </a:spcBef>
              <a:spcAft>
                <a:spcPts val="0"/>
              </a:spcAft>
              <a:buSzPts val="1400"/>
              <a:buFont typeface="Arial"/>
              <a:buChar char="•"/>
            </a:pPr>
            <a:r>
              <a:rPr lang="zh-CN" sz="1500">
                <a:latin typeface="Calibri"/>
                <a:ea typeface="Calibri"/>
                <a:cs typeface="Calibri"/>
                <a:sym typeface="Calibri"/>
              </a:rPr>
              <a:t>supplementary authentic material reading and listening (flyer, WeChat messages, 小红书, online article, etc.)</a:t>
            </a:r>
            <a:endParaRPr/>
          </a:p>
          <a:p>
            <a:pPr indent="-285750" lvl="2" marL="285750" rtl="0" algn="l">
              <a:lnSpc>
                <a:spcPct val="100000"/>
              </a:lnSpc>
              <a:spcBef>
                <a:spcPts val="0"/>
              </a:spcBef>
              <a:spcAft>
                <a:spcPts val="0"/>
              </a:spcAft>
              <a:buSzPts val="1400"/>
              <a:buFont typeface="Arial"/>
              <a:buChar char="•"/>
            </a:pPr>
            <a:r>
              <a:rPr lang="zh-CN" sz="1500">
                <a:latin typeface="Calibri"/>
                <a:ea typeface="Calibri"/>
                <a:cs typeface="Calibri"/>
                <a:sym typeface="Calibri"/>
              </a:rPr>
              <a:t>extensive reading task (book)</a:t>
            </a:r>
            <a:endParaRPr/>
          </a:p>
          <a:p>
            <a:pPr indent="0" lvl="1" marL="139700" rtl="0" algn="l">
              <a:lnSpc>
                <a:spcPct val="115000"/>
              </a:lnSpc>
              <a:spcBef>
                <a:spcPts val="0"/>
              </a:spcBef>
              <a:spcAft>
                <a:spcPts val="0"/>
              </a:spcAft>
              <a:buSzPts val="1400"/>
              <a:buNone/>
            </a:pPr>
            <a:r>
              <a:t/>
            </a:r>
            <a:endParaRPr sz="1500">
              <a:latin typeface="Calibri"/>
              <a:ea typeface="Calibri"/>
              <a:cs typeface="Calibri"/>
              <a:sym typeface="Calibri"/>
            </a:endParaRPr>
          </a:p>
        </p:txBody>
      </p:sp>
      <p:pic>
        <p:nvPicPr>
          <p:cNvPr id="133" name="Google Shape;133;p8"/>
          <p:cNvPicPr preferRelativeResize="0"/>
          <p:nvPr/>
        </p:nvPicPr>
        <p:blipFill rotWithShape="1">
          <a:blip r:embed="rId3">
            <a:alphaModFix/>
          </a:blip>
          <a:srcRect b="0" l="0" r="0" t="0"/>
          <a:stretch/>
        </p:blipFill>
        <p:spPr>
          <a:xfrm>
            <a:off x="254831" y="1004474"/>
            <a:ext cx="4553699" cy="2358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4" name="Google Shape;134;p8"/>
          <p:cNvPicPr preferRelativeResize="0"/>
          <p:nvPr/>
        </p:nvPicPr>
        <p:blipFill rotWithShape="1">
          <a:blip r:embed="rId4">
            <a:alphaModFix/>
          </a:blip>
          <a:srcRect b="0" l="0" r="0" t="0"/>
          <a:stretch/>
        </p:blipFill>
        <p:spPr>
          <a:xfrm>
            <a:off x="4934463" y="1039308"/>
            <a:ext cx="3661649" cy="30857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5" name="Google Shape;135;p8"/>
          <p:cNvPicPr preferRelativeResize="0"/>
          <p:nvPr/>
        </p:nvPicPr>
        <p:blipFill rotWithShape="1">
          <a:blip r:embed="rId5">
            <a:alphaModFix/>
          </a:blip>
          <a:srcRect b="0" l="0" r="0" t="0"/>
          <a:stretch/>
        </p:blipFill>
        <p:spPr>
          <a:xfrm>
            <a:off x="1418860" y="599781"/>
            <a:ext cx="6306277" cy="432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9"/>
          <p:cNvSpPr txBox="1"/>
          <p:nvPr>
            <p:ph idx="1" type="subTitle"/>
          </p:nvPr>
        </p:nvSpPr>
        <p:spPr>
          <a:xfrm>
            <a:off x="311700" y="101965"/>
            <a:ext cx="8520600" cy="1038857"/>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SzPts val="1900"/>
              <a:buNone/>
            </a:pPr>
            <a:r>
              <a:rPr lang="zh-CN" sz="1600"/>
              <a:t>Part 2:  WHAT？</a:t>
            </a:r>
            <a:endParaRPr sz="1600"/>
          </a:p>
          <a:p>
            <a:pPr indent="0" lvl="0" marL="0" rtl="0" algn="ctr">
              <a:lnSpc>
                <a:spcPct val="110000"/>
              </a:lnSpc>
              <a:spcBef>
                <a:spcPts val="0"/>
              </a:spcBef>
              <a:spcAft>
                <a:spcPts val="0"/>
              </a:spcAft>
              <a:buSzPts val="1900"/>
              <a:buNone/>
            </a:pPr>
            <a:r>
              <a:rPr lang="zh-CN" sz="1600"/>
              <a:t>电打实例展示与学生写作能力的评量：</a:t>
            </a:r>
            <a:endParaRPr sz="1600"/>
          </a:p>
          <a:p>
            <a:pPr indent="0" lvl="0" marL="0" rtl="0" algn="ctr">
              <a:lnSpc>
                <a:spcPct val="110000"/>
              </a:lnSpc>
              <a:spcBef>
                <a:spcPts val="0"/>
              </a:spcBef>
              <a:spcAft>
                <a:spcPts val="0"/>
              </a:spcAft>
              <a:buSzPts val="1900"/>
              <a:buNone/>
            </a:pPr>
            <a:r>
              <a:rPr lang="zh-CN" sz="1600"/>
              <a:t>(1) 字和词的学习（每课练习, input &amp; output）</a:t>
            </a:r>
            <a:endParaRPr sz="1600"/>
          </a:p>
        </p:txBody>
      </p:sp>
      <p:pic>
        <p:nvPicPr>
          <p:cNvPr id="141" name="Google Shape;141;p9"/>
          <p:cNvPicPr preferRelativeResize="0"/>
          <p:nvPr/>
        </p:nvPicPr>
        <p:blipFill rotWithShape="1">
          <a:blip r:embed="rId3">
            <a:alphaModFix/>
          </a:blip>
          <a:srcRect b="0" l="0" r="0" t="0"/>
          <a:stretch/>
        </p:blipFill>
        <p:spPr>
          <a:xfrm>
            <a:off x="1779603" y="1062446"/>
            <a:ext cx="5733763" cy="3766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v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